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69" r:id="rId2"/>
    <p:sldId id="279" r:id="rId3"/>
    <p:sldId id="271" r:id="rId4"/>
    <p:sldId id="258" r:id="rId5"/>
    <p:sldId id="272" r:id="rId6"/>
    <p:sldId id="280" r:id="rId7"/>
    <p:sldId id="273" r:id="rId8"/>
    <p:sldId id="274" r:id="rId9"/>
    <p:sldId id="275" r:id="rId10"/>
    <p:sldId id="276" r:id="rId11"/>
    <p:sldId id="277" r:id="rId12"/>
    <p:sldId id="281" r:id="rId13"/>
    <p:sldId id="282" r:id="rId14"/>
    <p:sldId id="278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5FEAC"/>
    <a:srgbClr val="FBFFE5"/>
    <a:srgbClr val="FED5FF"/>
    <a:srgbClr val="F6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68" autoAdjust="0"/>
  </p:normalViewPr>
  <p:slideViewPr>
    <p:cSldViewPr>
      <p:cViewPr>
        <p:scale>
          <a:sx n="74" d="100"/>
          <a:sy n="74" d="100"/>
        </p:scale>
        <p:origin x="-108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3A0F0-64EB-401A-8514-F8C1BC638912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D7E5C-3B8C-4E6A-AF37-981AB3D50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5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D7E5C-3B8C-4E6A-AF37-981AB3D507A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8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1942D0-D806-47BC-97AD-F3D988E52263}" type="datetime1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F22AD-7CAF-4D31-B417-DA813849AE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075EAC-B152-4260-9C76-07FE3A7BF762}" type="datetime1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8157C-F650-479F-B6C0-4D18DEB224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12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DE0219-B354-4CBA-8A94-1CFD4B6A5927}" type="datetime1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B5D92-E11D-41A8-BB11-4563449D8B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95973-7BAC-4F77-84FD-94F03DAD3506}" type="datetime1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72DE-A98B-4CD2-B560-B016CCAC04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8A27FF-0998-4F16-9986-166869272404}" type="datetime1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E505E-AAAF-4325-9030-464F8DFAAB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037228-347E-4FD7-B57E-5DDF826FFCA8}" type="datetime1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62EC-3D05-465B-88B6-A8FC6B8B0A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8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BC6E88-D331-41F1-95A2-A5AFBC3E256F}" type="datetime1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C4D0B-DE6B-487C-B32E-66DE042343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35751-AE5B-4EDD-8E7F-5C6C86F8852A}" type="datetime1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89087-0323-49B3-BC88-F279BBE15D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3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559DCC-8572-4081-BE3E-60D1E5B57707}" type="datetime1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AEDA3-32B9-4D24-9516-850C2965FF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0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0392D1-F402-4DC8-A15F-1C6C4F7D8408}" type="datetime1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E9CBC-DB39-4FEC-9B3D-86A2384021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CD5ACF-F996-423F-821E-093D3C4EF88D}" type="datetime1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C09AC-A0A9-4133-94D4-92E05C5890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2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EA4968-755D-460F-9E25-A6D3D79C63C5}" type="datetime1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EC8A64-1728-443D-9CED-3ACB96EF65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26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856984" cy="1584175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общеобразовательное учреждение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Толпинская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Кореневского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Курской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056984" cy="2232248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kern="50" dirty="0">
                <a:latin typeface="Times New Roman"/>
                <a:ea typeface="Andale Sans UI"/>
                <a:cs typeface="Tahoma"/>
              </a:rPr>
              <a:t>Реализация программы дополнительного образования естественнонаучной направленности "Человек и его здоровье" (из </a:t>
            </a:r>
            <a:r>
              <a:rPr lang="ru-RU" b="1" kern="50" dirty="0" smtClean="0">
                <a:latin typeface="Times New Roman"/>
                <a:ea typeface="Andale Sans UI"/>
                <a:cs typeface="Tahoma"/>
              </a:rPr>
              <a:t>опыта работы)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38" y="3717032"/>
            <a:ext cx="3887143" cy="25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F22AD-7CAF-4D31-B417-DA813849AEA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152127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4800" dirty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Типы учебных занятий:</a:t>
            </a:r>
            <a:endParaRPr lang="ru-RU" sz="4800" dirty="0">
              <a:ea typeface="Calibri"/>
              <a:cs typeface="Times New Roman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7376864" cy="4968552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•	</a:t>
            </a:r>
            <a:r>
              <a:rPr lang="ru-RU" sz="24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первичного ознакомления с материалом;</a:t>
            </a:r>
            <a:endParaRPr lang="ru-RU" sz="2400" dirty="0" smtClean="0"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•	усвоение новых знаний;</a:t>
            </a:r>
            <a:endParaRPr lang="ru-RU" sz="2400" dirty="0" smtClean="0"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•	комбинированный;</a:t>
            </a:r>
            <a:endParaRPr lang="ru-RU" sz="2400" dirty="0" smtClean="0"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•	практические занятия;</a:t>
            </a:r>
            <a:endParaRPr lang="ru-RU" sz="2400" dirty="0" smtClean="0"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•	закрепление, повторение;</a:t>
            </a:r>
            <a:endParaRPr lang="ru-RU" sz="2400" dirty="0" smtClean="0"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•	итоговое;</a:t>
            </a:r>
          </a:p>
          <a:p>
            <a:pPr marL="342900" lvl="0" indent="-342900"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самостоятельная </a:t>
            </a:r>
            <a:r>
              <a:rPr lang="ru-RU" sz="2500" dirty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работа;</a:t>
            </a:r>
            <a:endParaRPr lang="ru-RU" sz="2200" dirty="0">
              <a:solidFill>
                <a:prstClr val="white">
                  <a:tint val="75000"/>
                </a:prstClr>
              </a:solidFill>
              <a:ea typeface="Calibri"/>
              <a:cs typeface="Times New Roman"/>
            </a:endParaRPr>
          </a:p>
          <a:p>
            <a:pPr marL="342900" lvl="0" indent="-342900"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занятие </a:t>
            </a:r>
            <a:r>
              <a:rPr lang="ru-RU" sz="2500" dirty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на </a:t>
            </a:r>
            <a:r>
              <a:rPr lang="ru-RU" sz="25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природе;</a:t>
            </a:r>
            <a:endParaRPr lang="ru-RU" sz="2200" dirty="0">
              <a:solidFill>
                <a:prstClr val="white">
                  <a:tint val="75000"/>
                </a:prstClr>
              </a:solidFill>
              <a:ea typeface="Calibri"/>
              <a:cs typeface="Times New Roman"/>
            </a:endParaRPr>
          </a:p>
          <a:p>
            <a:pPr marL="342900" lvl="0" indent="-342900"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представление презентаций;</a:t>
            </a:r>
            <a:endParaRPr lang="ru-RU" sz="2200" dirty="0">
              <a:solidFill>
                <a:prstClr val="white">
                  <a:tint val="75000"/>
                </a:prstClr>
              </a:solidFill>
              <a:ea typeface="Calibri"/>
              <a:cs typeface="Times New Roman"/>
            </a:endParaRPr>
          </a:p>
          <a:p>
            <a:pPr marL="342900" lvl="0" indent="-342900" algn="l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rgbClr val="666666"/>
                </a:solidFill>
                <a:latin typeface="Arial"/>
                <a:ea typeface="Times New Roman"/>
                <a:cs typeface="Times New Roman"/>
              </a:rPr>
              <a:t>дискуссия</a:t>
            </a:r>
            <a:endParaRPr lang="ru-RU" sz="2200" dirty="0">
              <a:solidFill>
                <a:prstClr val="white">
                  <a:tint val="75000"/>
                </a:prst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endParaRPr lang="ru-RU" sz="2400" dirty="0" smtClean="0">
              <a:solidFill>
                <a:srgbClr val="666666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endParaRPr lang="ru-RU" dirty="0" smtClean="0">
              <a:solidFill>
                <a:srgbClr val="666666"/>
              </a:solidFill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endParaRPr lang="ru-RU" sz="2800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72DE-A98B-4CD2-B560-B016CCAC04C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4" name="Picture 3" descr="C:\Users\User\Desktop\_20140207_19600931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40768"/>
            <a:ext cx="146863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7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на занятиях естественнонаучной </a:t>
            </a:r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занимают 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 лабораторные работы, учебные игры.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72DE-A98B-4CD2-B560-B016CCAC04C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12" y="3622560"/>
            <a:ext cx="2633067" cy="309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44" y="3922183"/>
            <a:ext cx="3352256" cy="25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USER\Downloads\20220113_140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20953"/>
            <a:ext cx="3353442" cy="25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4510"/>
            <a:ext cx="4572000" cy="268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USER\Desktop\флешка\ДОПОЛНИТЕЛЬНОЕ ОБРАЗОВАНИЕ\материалы на сайт\2023-2024\№ 2 Оценка функционального состояния системы дыхания\20231212_0426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67" y="3926463"/>
            <a:ext cx="3404292" cy="30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25252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Участие в олимпиадах, конкурсах, акциях, фестивалях, индивидуальных проектах и пр.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89087-0323-49B3-BC88-F279BBE15D90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5" y="4378674"/>
            <a:ext cx="3590546" cy="248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72947"/>
            <a:ext cx="2151664" cy="310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USER\Pictures\Сканы\Скан_20260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5737" y="3422943"/>
            <a:ext cx="2792573" cy="36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75794"/>
            <a:ext cx="2096848" cy="290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0912"/>
            <a:ext cx="2529012" cy="29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42487"/>
            <a:ext cx="2207222" cy="315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89" y="4192550"/>
            <a:ext cx="1705203" cy="24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0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256584" cy="77809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Обучение в дистанционном формате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89087-0323-49B3-BC88-F279BBE15D90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57" y="4036795"/>
            <a:ext cx="4483596" cy="251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70" y="2782391"/>
            <a:ext cx="2906222" cy="38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1073" y="763305"/>
            <a:ext cx="3613099" cy="403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368217" cy="5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USER\Desktop\m8xgCslM91WjGIBYqEjgPdT4UtBd219_eQvTNBE4Z37B7BR5K62NxK-_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11" y="300360"/>
            <a:ext cx="4423420" cy="24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Спасибо за внимание</a:t>
            </a:r>
            <a:endParaRPr lang="ru-RU" sz="6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72DE-A98B-4CD2-B560-B016CCAC04C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363272" cy="3109488"/>
          </a:xfrm>
        </p:spPr>
        <p:txBody>
          <a:bodyPr>
            <a:no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В 2021 году в рамках реализация регионального проекта «Успех каждого ребенка» национального проекта «Образование» в МКОУ «</a:t>
            </a:r>
            <a:r>
              <a:rPr lang="ru-RU" sz="2000" dirty="0" err="1">
                <a:latin typeface="Times New Roman"/>
                <a:ea typeface="Times New Roman"/>
                <a:cs typeface="Times New Roman"/>
              </a:rPr>
              <a:t>Толпинская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 средняя общеобразовательная школа» ведётся работа по созданию 60 новых мест для реализации дополнительной общеразвивающей программы естественнонаучной направленности.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89087-0323-49B3-BC88-F279BBE15D9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584176" cy="9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99392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136911" cy="309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7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96143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899592" y="1844824"/>
            <a:ext cx="7704856" cy="3168352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8000" kern="50" dirty="0">
                <a:latin typeface="Times New Roman"/>
                <a:ea typeface="Andale Sans UI"/>
                <a:cs typeface="Tahoma"/>
              </a:rPr>
              <a:t>способствовать формированию у обучающихся ценностей здорового образа жизни и правильных представлений о здоровье и функциях человеческого организма, приобретение навыков распознавания неотложных состояний и умений оказывать первую доврачебную помощь.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F22AD-7CAF-4D31-B417-DA813849AEA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0" y="4341958"/>
            <a:ext cx="29813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48" y="4341958"/>
            <a:ext cx="28590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08" y="4180646"/>
            <a:ext cx="2696344" cy="179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9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865" y="188640"/>
            <a:ext cx="8844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FFFF00"/>
                </a:solidFill>
                <a:latin typeface="Century Schoolbook" panose="02040604050505020304" pitchFamily="18" charset="0"/>
              </a:rPr>
              <a:t>Задачи </a:t>
            </a:r>
            <a:r>
              <a:rPr lang="ru-RU" sz="2000" b="1" u="sng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 программы</a:t>
            </a:r>
            <a:endParaRPr lang="ru-RU" sz="2000" b="1" u="sng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237" y="670656"/>
            <a:ext cx="8833356" cy="38933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>
              <a:lnSpc>
                <a:spcPts val="1595"/>
              </a:lnSpc>
              <a:spcAft>
                <a:spcPts val="0"/>
              </a:spcAft>
            </a:pPr>
            <a:r>
              <a:rPr lang="ru-RU" sz="1400" b="1" i="1" spc="-10" dirty="0">
                <a:latin typeface="Times New Roman"/>
                <a:ea typeface="Times New Roman"/>
                <a:cs typeface="Times New Roman"/>
              </a:rPr>
              <a:t>Образовательные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ts val="1595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67970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Ознакомление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школьников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с</a:t>
            </a:r>
            <a:r>
              <a:rPr lang="ru-RU" sz="1400" spc="-2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основами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здорового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образа</a:t>
            </a:r>
            <a:r>
              <a:rPr lang="ru-RU" sz="14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жизни;</a:t>
            </a:r>
            <a:endParaRPr lang="ru-RU" sz="1400" dirty="0">
              <a:ea typeface="Symbol"/>
              <a:cs typeface="Symbol"/>
            </a:endParaRPr>
          </a:p>
          <a:p>
            <a:pPr marL="342900" marR="54356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67970" algn="l"/>
                <a:tab pos="1558925" algn="l"/>
                <a:tab pos="2749550" algn="l"/>
                <a:tab pos="3541395" algn="l"/>
                <a:tab pos="4370070" algn="l"/>
                <a:tab pos="5052695" algn="l"/>
              </a:tabLst>
            </a:pPr>
            <a:r>
              <a:rPr lang="ru-RU" sz="1400" spc="-10" dirty="0">
                <a:latin typeface="Times New Roman"/>
                <a:ea typeface="Times New Roman"/>
                <a:cs typeface="Symbol"/>
              </a:rPr>
              <a:t>Формирование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необходимых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навыков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оказания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10" dirty="0" smtClean="0">
                <a:latin typeface="Times New Roman"/>
                <a:ea typeface="Times New Roman"/>
                <a:cs typeface="Symbol"/>
              </a:rPr>
              <a:t>первой</a:t>
            </a:r>
            <a:r>
              <a:rPr lang="ru-RU" sz="1400" dirty="0" smtClean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spc="-10" dirty="0" smtClean="0">
                <a:latin typeface="Times New Roman"/>
                <a:ea typeface="Times New Roman"/>
                <a:cs typeface="Symbol"/>
              </a:rPr>
              <a:t>доврачебной 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помощи;</a:t>
            </a:r>
            <a:endParaRPr lang="ru-RU" sz="1400" dirty="0">
              <a:ea typeface="Symbol"/>
              <a:cs typeface="Symbol"/>
            </a:endParaRPr>
          </a:p>
          <a:p>
            <a:pPr marL="342900" lvl="0" indent="-342900">
              <a:lnSpc>
                <a:spcPts val="1605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67970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Формировать</a:t>
            </a:r>
            <a:r>
              <a:rPr lang="ru-RU" sz="1400" spc="-5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навыки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и</a:t>
            </a:r>
            <a:r>
              <a:rPr lang="ru-RU" sz="1400" spc="-2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умения</a:t>
            </a:r>
            <a:r>
              <a:rPr lang="ru-RU" sz="14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по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распознанию</a:t>
            </a:r>
            <a:r>
              <a:rPr lang="ru-RU" sz="1400" spc="-5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некоторых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травм,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болезней;</a:t>
            </a:r>
            <a:endParaRPr lang="ru-RU" sz="1400" dirty="0">
              <a:ea typeface="Symbol"/>
              <a:cs typeface="Symbol"/>
            </a:endParaRPr>
          </a:p>
          <a:p>
            <a:pPr marL="342900" marR="54229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67970" algn="l"/>
                <a:tab pos="1076325" algn="l"/>
                <a:tab pos="1654175" algn="l"/>
                <a:tab pos="2555875" algn="l"/>
                <a:tab pos="3889375" algn="l"/>
                <a:tab pos="4142105" algn="l"/>
                <a:tab pos="5744210" algn="l"/>
              </a:tabLst>
            </a:pPr>
            <a:r>
              <a:rPr lang="ru-RU" sz="1400" spc="-10" dirty="0" smtClean="0">
                <a:latin typeface="Times New Roman"/>
                <a:ea typeface="Times New Roman"/>
                <a:cs typeface="Symbol"/>
              </a:rPr>
              <a:t>Обучить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20" dirty="0">
                <a:latin typeface="Times New Roman"/>
                <a:ea typeface="Times New Roman"/>
                <a:cs typeface="Symbol"/>
              </a:rPr>
              <a:t>детей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владению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инструментами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50" dirty="0">
                <a:latin typeface="Times New Roman"/>
                <a:ea typeface="Times New Roman"/>
                <a:cs typeface="Symbol"/>
              </a:rPr>
              <a:t>и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приспособлениями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	</a:t>
            </a:r>
            <a:r>
              <a:rPr lang="ru-RU" sz="1400" spc="-20" dirty="0">
                <a:latin typeface="Times New Roman"/>
                <a:ea typeface="Times New Roman"/>
                <a:cs typeface="Symbol"/>
              </a:rPr>
              <a:t>при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оказании помощи </a:t>
            </a:r>
            <a:r>
              <a:rPr lang="ru-RU" sz="1400" dirty="0" smtClean="0">
                <a:latin typeface="Times New Roman"/>
                <a:ea typeface="Times New Roman"/>
                <a:cs typeface="Symbol"/>
              </a:rPr>
              <a:t>пострадавшему;</a:t>
            </a:r>
            <a:endParaRPr lang="ru-RU" sz="1400" dirty="0">
              <a:ea typeface="Symbol"/>
              <a:cs typeface="Symbol"/>
            </a:endParaRPr>
          </a:p>
          <a:p>
            <a:pPr marL="342900" marR="961390" lvl="0" indent="-342900">
              <a:lnSpc>
                <a:spcPct val="115000"/>
              </a:lnSpc>
              <a:spcAft>
                <a:spcPts val="0"/>
              </a:spcAft>
              <a:buSzPts val="1400"/>
              <a:buFont typeface="Times New Roman"/>
              <a:buChar char="•"/>
              <a:tabLst>
                <a:tab pos="287020" algn="l"/>
              </a:tabLst>
            </a:pP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Создание</a:t>
            </a:r>
            <a:r>
              <a:rPr lang="ru-RU" sz="1400" spc="-45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условий</a:t>
            </a:r>
            <a:r>
              <a:rPr lang="ru-RU" sz="1400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для</a:t>
            </a:r>
            <a:r>
              <a:rPr lang="ru-RU" sz="1400" spc="-4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формирования</a:t>
            </a:r>
            <a:r>
              <a:rPr lang="ru-RU" sz="1400" spc="-2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интереса</a:t>
            </a:r>
            <a:r>
              <a:rPr lang="ru-RU" sz="1400" spc="-4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к</a:t>
            </a:r>
            <a:r>
              <a:rPr lang="ru-RU" sz="1400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естественнонаучным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знаниям;</a:t>
            </a:r>
          </a:p>
          <a:p>
            <a:pPr marL="342900" marR="676275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67970" algn="l"/>
              </a:tabLst>
            </a:pPr>
            <a:r>
              <a:rPr lang="ru-RU" sz="1400" dirty="0" smtClean="0">
                <a:latin typeface="Times New Roman"/>
                <a:ea typeface="Times New Roman"/>
                <a:cs typeface="Symbol"/>
              </a:rPr>
              <a:t>Ликвидация</a:t>
            </a:r>
            <a:r>
              <a:rPr lang="ru-RU" sz="1400" spc="-45" dirty="0" smtClean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дискомфортных</a:t>
            </a:r>
            <a:r>
              <a:rPr lang="ru-RU" sz="1400" spc="-6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состояний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 smtClean="0">
                <a:latin typeface="Times New Roman"/>
                <a:ea typeface="Times New Roman"/>
                <a:cs typeface="Symbol"/>
              </a:rPr>
              <a:t>учащихся, обеспечение</a:t>
            </a:r>
            <a:r>
              <a:rPr lang="ru-RU" sz="1400" spc="-45" dirty="0" smtClean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ситуаций </a:t>
            </a:r>
            <a:r>
              <a:rPr lang="ru-RU" sz="1400" spc="-10" dirty="0" smtClean="0">
                <a:latin typeface="Times New Roman"/>
                <a:ea typeface="Times New Roman"/>
                <a:cs typeface="Symbol"/>
              </a:rPr>
              <a:t>успеха;</a:t>
            </a:r>
            <a:endParaRPr lang="ru-RU" sz="1400" dirty="0">
              <a:ea typeface="Symbol"/>
              <a:cs typeface="Symbol"/>
            </a:endParaRPr>
          </a:p>
          <a:p>
            <a:pPr marL="342900" marR="1148715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67970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Продолжение</a:t>
            </a:r>
            <a:r>
              <a:rPr lang="ru-RU" sz="1400" spc="-2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формирования</a:t>
            </a:r>
            <a:r>
              <a:rPr lang="ru-RU" sz="1400" spc="-2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основ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гигиенических</a:t>
            </a:r>
            <a:r>
              <a:rPr lang="ru-RU" sz="1400" spc="-5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и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экологических 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знаний</a:t>
            </a:r>
            <a:r>
              <a:rPr lang="ru-RU" sz="1400" spc="-10" dirty="0" smtClean="0">
                <a:latin typeface="Times New Roman"/>
                <a:ea typeface="Times New Roman"/>
                <a:cs typeface="Symbol"/>
              </a:rPr>
              <a:t>.</a:t>
            </a:r>
            <a:endParaRPr lang="ru-RU" sz="1400" b="1" dirty="0">
              <a:latin typeface="Times New Roman"/>
              <a:ea typeface="Times New Roman"/>
              <a:cs typeface="Times New Roman"/>
            </a:endParaRPr>
          </a:p>
          <a:p>
            <a:pPr marL="46990"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latin typeface="Times New Roman"/>
              <a:ea typeface="Times New Roman"/>
              <a:cs typeface="Times New Roman"/>
            </a:endParaRPr>
          </a:p>
          <a:p>
            <a:pPr marL="46990"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latin typeface="Times New Roman"/>
              <a:ea typeface="Times New Roman"/>
              <a:cs typeface="Times New Roman"/>
            </a:endParaRPr>
          </a:p>
          <a:p>
            <a:pPr marL="46990"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latin typeface="Times New Roman"/>
              <a:ea typeface="Times New Roman"/>
              <a:cs typeface="Times New Roman"/>
            </a:endParaRPr>
          </a:p>
          <a:p>
            <a:pPr marL="46990"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latin typeface="Times New Roman"/>
              <a:ea typeface="Times New Roman"/>
              <a:cs typeface="Times New Roman"/>
            </a:endParaRPr>
          </a:p>
          <a:p>
            <a:pPr marL="46990"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latin typeface="Times New Roman"/>
              <a:ea typeface="Times New Roman"/>
              <a:cs typeface="Times New Roman"/>
            </a:endParaRPr>
          </a:p>
          <a:p>
            <a:pPr marL="46990"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ea typeface="Times New Roman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852937"/>
            <a:ext cx="8543759" cy="20759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>
              <a:lnSpc>
                <a:spcPct val="115000"/>
              </a:lnSpc>
              <a:spcBef>
                <a:spcPts val="15"/>
              </a:spcBef>
              <a:spcAft>
                <a:spcPts val="0"/>
              </a:spcAft>
            </a:pPr>
            <a:r>
              <a:rPr lang="ru-RU" sz="1400" b="1" i="1" spc="-10" dirty="0">
                <a:latin typeface="Times New Roman"/>
                <a:ea typeface="Times New Roman"/>
                <a:cs typeface="Times New Roman"/>
              </a:rPr>
              <a:t>Развивающие</a:t>
            </a:r>
            <a:endParaRPr lang="ru-RU" sz="1400" dirty="0">
              <a:ea typeface="Calibri"/>
              <a:cs typeface="Times New Roman"/>
            </a:endParaRPr>
          </a:p>
          <a:p>
            <a:pPr marL="742950" marR="942975" lvl="1" indent="-28575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546735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Развивать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способности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быстрого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оказания</a:t>
            </a:r>
            <a:r>
              <a:rPr lang="ru-RU" sz="1400" spc="-2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само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и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взаимопомощи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в случае ее необходимости;</a:t>
            </a:r>
            <a:endParaRPr lang="ru-RU" sz="1400" dirty="0">
              <a:ea typeface="Symbol"/>
              <a:cs typeface="Symbol"/>
            </a:endParaRPr>
          </a:p>
          <a:p>
            <a:pPr marL="742950" lvl="1" indent="-285750">
              <a:lnSpc>
                <a:spcPts val="1610"/>
              </a:lnSpc>
              <a:spcBef>
                <a:spcPts val="20"/>
              </a:spcBef>
              <a:spcAft>
                <a:spcPts val="0"/>
              </a:spcAft>
              <a:buSzPts val="1000"/>
              <a:buFont typeface="Symbol"/>
              <a:buChar char=""/>
              <a:tabLst>
                <a:tab pos="546735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Развивать</a:t>
            </a:r>
            <a:r>
              <a:rPr lang="ru-RU" sz="1400" spc="-8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внимание,</a:t>
            </a:r>
            <a:r>
              <a:rPr lang="ru-RU" sz="1400" spc="-5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память,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усидчивость,</a:t>
            </a:r>
            <a:r>
              <a:rPr lang="ru-RU" sz="1400" spc="-5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толерантность,</a:t>
            </a:r>
            <a:r>
              <a:rPr lang="ru-RU" sz="1400" spc="-5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гуманность;</a:t>
            </a:r>
            <a:endParaRPr lang="ru-RU" sz="1400" dirty="0">
              <a:ea typeface="Symbol"/>
              <a:cs typeface="Symbol"/>
            </a:endParaRPr>
          </a:p>
          <a:p>
            <a:pPr marL="742950" marR="593725" lvl="1" indent="-28575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546735" algn="l"/>
              </a:tabLst>
            </a:pPr>
            <a:r>
              <a:rPr lang="ru-RU" sz="1400" dirty="0" smtClean="0">
                <a:latin typeface="Times New Roman"/>
                <a:ea typeface="Times New Roman"/>
                <a:cs typeface="Symbol"/>
              </a:rPr>
              <a:t>Расширять</a:t>
            </a:r>
            <a:r>
              <a:rPr lang="ru-RU" sz="1400" spc="-50" dirty="0" smtClean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анатомический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и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медицинский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 smtClean="0">
                <a:latin typeface="Times New Roman"/>
                <a:ea typeface="Times New Roman"/>
                <a:cs typeface="Symbol"/>
              </a:rPr>
              <a:t>кругозор;</a:t>
            </a:r>
            <a:endParaRPr lang="ru-RU" sz="1400" dirty="0">
              <a:ea typeface="Symbol"/>
              <a:cs typeface="Symbol"/>
            </a:endParaRPr>
          </a:p>
          <a:p>
            <a:pPr marL="742950" lvl="1" indent="-285750">
              <a:lnSpc>
                <a:spcPts val="161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546735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Способствовать</a:t>
            </a:r>
            <a:r>
              <a:rPr lang="ru-RU" sz="1400" spc="-5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в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потребности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ответственного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отношения</a:t>
            </a:r>
            <a:r>
              <a:rPr lang="ru-RU" sz="14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к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своему</a:t>
            </a:r>
            <a:endParaRPr lang="ru-RU" sz="1400" dirty="0">
              <a:ea typeface="Symbol"/>
              <a:cs typeface="Symbol"/>
            </a:endParaRPr>
          </a:p>
          <a:p>
            <a:pPr marL="546735" marR="575945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здоровью,</a:t>
            </a:r>
            <a:r>
              <a:rPr lang="ru-RU" sz="1400" spc="-2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умению</a:t>
            </a:r>
            <a:r>
              <a:rPr lang="ru-RU" sz="1400" spc="-4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находить</a:t>
            </a:r>
            <a:r>
              <a:rPr lang="ru-RU" sz="1400" spc="-5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1400" spc="-4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дополнительной</a:t>
            </a:r>
            <a:r>
              <a:rPr lang="ru-RU" sz="1400" spc="-4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литературе</a:t>
            </a:r>
            <a:r>
              <a:rPr lang="ru-RU" sz="1400" spc="-3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интересные и необходимые факты, связанные с сохранением и </a:t>
            </a: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укреплением</a:t>
            </a:r>
            <a:r>
              <a:rPr lang="ru-RU" sz="1400" dirty="0" smtClean="0">
                <a:ea typeface="Times New Roman"/>
                <a:cs typeface="Times New Roman"/>
              </a:rPr>
              <a:t> </a:t>
            </a:r>
            <a:r>
              <a:rPr lang="ru-RU" sz="1400" spc="-10" dirty="0" smtClean="0">
                <a:latin typeface="Times New Roman"/>
                <a:ea typeface="Times New Roman"/>
                <a:cs typeface="Times New Roman"/>
              </a:rPr>
              <a:t>здоровья</a:t>
            </a:r>
            <a:r>
              <a:rPr lang="ru-RU" sz="1400" spc="-1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1237" y="5085184"/>
            <a:ext cx="8811055" cy="12885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>
              <a:lnSpc>
                <a:spcPts val="1600"/>
              </a:lnSpc>
              <a:spcBef>
                <a:spcPts val="20"/>
              </a:spcBef>
              <a:spcAft>
                <a:spcPts val="0"/>
              </a:spcAft>
            </a:pPr>
            <a:r>
              <a:rPr lang="ru-RU" sz="1400" b="1" i="1" spc="-10" dirty="0">
                <a:latin typeface="Times New Roman"/>
                <a:ea typeface="Times New Roman"/>
                <a:cs typeface="Times New Roman"/>
              </a:rPr>
              <a:t>Воспитательные</a:t>
            </a:r>
            <a:endParaRPr lang="ru-RU" sz="1400" dirty="0">
              <a:ea typeface="Calibri"/>
              <a:cs typeface="Times New Roman"/>
            </a:endParaRPr>
          </a:p>
          <a:p>
            <a:pPr marL="742950" marR="878840" lvl="1" indent="-28575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546735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Формировать</a:t>
            </a:r>
            <a:r>
              <a:rPr lang="ru-RU" sz="14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в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себе</a:t>
            </a:r>
            <a:r>
              <a:rPr lang="ru-RU" sz="1400" spc="-2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позицию</a:t>
            </a:r>
            <a:r>
              <a:rPr lang="ru-RU" sz="14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гражданина</a:t>
            </a:r>
            <a:r>
              <a:rPr lang="ru-RU" sz="1400" spc="-2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готового</a:t>
            </a:r>
            <a:r>
              <a:rPr lang="ru-RU" sz="1400" spc="-2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оказать</a:t>
            </a:r>
            <a:r>
              <a:rPr lang="ru-RU" sz="14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помощь </a:t>
            </a:r>
            <a:r>
              <a:rPr lang="ru-RU" sz="1400" spc="-10" dirty="0">
                <a:latin typeface="Times New Roman"/>
                <a:ea typeface="Times New Roman"/>
                <a:cs typeface="Symbol"/>
              </a:rPr>
              <a:t>нуждающемуся;</a:t>
            </a:r>
            <a:endParaRPr lang="ru-RU" sz="1400" dirty="0">
              <a:ea typeface="Symbol"/>
              <a:cs typeface="Symbol"/>
            </a:endParaRPr>
          </a:p>
          <a:p>
            <a:pPr marL="742950" marR="897890" lvl="1" indent="-28575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546735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Воспитывать</a:t>
            </a:r>
            <a:r>
              <a:rPr lang="ru-RU" sz="1400" spc="-5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нравственные</a:t>
            </a:r>
            <a:r>
              <a:rPr lang="ru-RU" sz="14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качества</a:t>
            </a:r>
            <a:r>
              <a:rPr lang="ru-RU" sz="14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по</a:t>
            </a:r>
            <a:r>
              <a:rPr lang="ru-RU" sz="1400" spc="-2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отношению</a:t>
            </a:r>
            <a:r>
              <a:rPr lang="ru-RU" sz="14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к</a:t>
            </a:r>
            <a:r>
              <a:rPr lang="ru-RU" sz="1400" spc="-4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Symbol"/>
              </a:rPr>
              <a:t>окружающей среде и к окружающим такие как, сострадание, милосердие </a:t>
            </a:r>
            <a:r>
              <a:rPr lang="ru-RU" sz="1400" spc="-10" dirty="0" smtClean="0">
                <a:latin typeface="Times New Roman"/>
                <a:ea typeface="Times New Roman"/>
                <a:cs typeface="Symbol"/>
              </a:rPr>
              <a:t>ответственность;</a:t>
            </a:r>
            <a:endParaRPr lang="ru-RU" sz="1400" dirty="0">
              <a:ea typeface="Symbol"/>
              <a:cs typeface="Symbol"/>
            </a:endParaRPr>
          </a:p>
          <a:p>
            <a:pPr marL="742950" marR="897890" lvl="1" indent="-28575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546735" algn="l"/>
              </a:tabLst>
            </a:pPr>
            <a:r>
              <a:rPr lang="ru-RU" sz="1400" dirty="0">
                <a:latin typeface="Times New Roman"/>
                <a:ea typeface="Times New Roman"/>
                <a:cs typeface="Symbol"/>
              </a:rPr>
              <a:t>Воспитание бережного отношения к природе и здоровью человека.</a:t>
            </a:r>
            <a:endParaRPr lang="ru-RU" sz="1400" dirty="0">
              <a:ea typeface="Symbol"/>
              <a:cs typeface="Symbo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AEDA3-32B9-4D24-9516-850C2965FF9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полученное для реализации программы «Человек и его здоровье»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C4D0B-DE6B-487C-B32E-66DE042343C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5049"/>
            <a:ext cx="5964237" cy="518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229200"/>
            <a:ext cx="1653502" cy="97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800" b="1" dirty="0">
                <a:latin typeface="Times New Roman"/>
                <a:ea typeface="Times New Roman"/>
                <a:cs typeface="Times New Roman"/>
              </a:rPr>
              <a:t>Наша школа реализует программу дополнительного образования естественнонаучной направленности «Человек и его здоровье»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  для учащихся разных возрастов:  6-12 лет,  11–</a:t>
            </a:r>
            <a:r>
              <a:rPr lang="ru-RU" sz="1800" spc="-1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14</a:t>
            </a:r>
            <a:r>
              <a:rPr lang="ru-RU" sz="1800" spc="-1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лет,  12-14</a:t>
            </a:r>
            <a:r>
              <a:rPr lang="ru-RU" sz="1800" spc="-15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лет, 14-18 лет. Всего в школе 4 группы. Программа рассчитана на 1 год, объём — 108+108+108+108=432 часа (по 3 часа в неделю в каждой группе). 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AEDA3-32B9-4D24-9516-850C2965FF9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88730"/>
            <a:ext cx="2629086" cy="350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36926"/>
            <a:ext cx="5141639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8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5486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 группы 15-18 лет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72DE-A98B-4CD2-B560-B016CCAC04C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56208"/>
              </p:ext>
            </p:extLst>
          </p:nvPr>
        </p:nvGraphicFramePr>
        <p:xfrm>
          <a:off x="179512" y="476672"/>
          <a:ext cx="8812065" cy="6181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464"/>
                <a:gridCol w="1661426"/>
                <a:gridCol w="537464"/>
                <a:gridCol w="657215"/>
                <a:gridCol w="657215"/>
                <a:gridCol w="4761281"/>
              </a:tblGrid>
              <a:tr h="158942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 dirty="0">
                          <a:effectLst/>
                        </a:rPr>
                        <a:t>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 anchor="ctr"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Название раздела,</a:t>
                      </a:r>
                      <a:endParaRPr lang="ru-RU" sz="140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 темы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 anchor="ctr"/>
                </a:tc>
                <a:tc gridSpan="3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Количество  часов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127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Формы аттестации</a:t>
                      </a:r>
                      <a:r>
                        <a:rPr lang="ru-RU" sz="1400" kern="50">
                          <a:effectLst/>
                        </a:rPr>
                        <a:t>/</a:t>
                      </a:r>
                      <a:r>
                        <a:rPr lang="en-US" sz="1400" kern="50">
                          <a:effectLst/>
                        </a:rPr>
                        <a:t> контроля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321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Всего</a:t>
                      </a:r>
                      <a:endParaRPr lang="ru-RU" sz="140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часов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Теория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Практика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84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Здоровье человека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marR="127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Творческая работа «Что значит быть здоровым»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32158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2.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Экология и здоровье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en-US" sz="1400" kern="50">
                          <a:effectLst/>
                        </a:rPr>
                        <a:t>Анкетирование «Что такое ЗОЖ»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48237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Опорно-двигательная система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 dirty="0">
                          <a:effectLst/>
                        </a:rPr>
                        <a:t>Решение кроссвордов «Скелет». Тест «Твой двигательный режим»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45602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Сердечно-сосудистая система.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Решение кроссвордов «Кровообращение». Тест «Тренированность сердца»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48237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5.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Дыхательная система.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Итоговое занятие «Путешествие в мир дыхания»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32158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Тестирование «Цените ли вы свое здоровье?»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Тестирование «Цените ли вы здоровье?»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26505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7.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Питание и жизнь.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Рецепты любимых блюд (обмен опытом)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8.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Кожные покровы.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П.р. «Определение типов кожи на различных участках лица».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27310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9.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Органы чувств.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П.р. «Гимнастика для глаз». </a:t>
                      </a:r>
                      <a:r>
                        <a:rPr lang="en-US" sz="1400" kern="50">
                          <a:effectLst/>
                        </a:rPr>
                        <a:t>Тест на прозрачность </a:t>
                      </a:r>
                      <a:r>
                        <a:rPr lang="ru-RU" sz="1400" kern="50">
                          <a:effectLst/>
                        </a:rPr>
                        <a:t>хрусталика.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Вспомним, что такое здоровье.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>
                          <a:effectLst/>
                        </a:rPr>
                        <a:t>Тестирование «Какие знания о здоровье ты считаешь наиболее важными»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32158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11.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Итоговое занятие «Резервы нашего организма»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en-US" sz="1400" kern="50">
                          <a:effectLst/>
                        </a:rPr>
                        <a:t>Занятие-игра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  <a:tr h="160791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 spc="-5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53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55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77240" algn="l"/>
                        </a:tabLst>
                      </a:pPr>
                      <a:r>
                        <a:rPr lang="ru-RU" sz="1400" kern="5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8" marR="3988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6216253" cy="1584175"/>
          </a:xfrm>
        </p:spPr>
        <p:txBody>
          <a:bodyPr>
            <a:normAutofit/>
          </a:bodyPr>
          <a:lstStyle/>
          <a:p>
            <a:r>
              <a:rPr lang="ru-RU" sz="3200" b="1" kern="50" dirty="0">
                <a:latin typeface="Times New Roman"/>
                <a:ea typeface="Andale Sans UI"/>
              </a:rPr>
              <a:t>Педагогические </a:t>
            </a:r>
            <a:r>
              <a:rPr lang="ru-RU" sz="3200" b="1" kern="50" dirty="0" smtClean="0">
                <a:latin typeface="Times New Roman"/>
                <a:ea typeface="Andale Sans UI"/>
              </a:rPr>
              <a:t>технологии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79512" y="1916832"/>
            <a:ext cx="8784976" cy="4536504"/>
          </a:xfrm>
        </p:spPr>
        <p:txBody>
          <a:bodyPr>
            <a:normAutofit/>
          </a:bodyPr>
          <a:lstStyle/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 kern="50" dirty="0">
                <a:latin typeface="Times New Roman"/>
                <a:ea typeface="Andale Sans UI"/>
                <a:cs typeface="Times New Roman"/>
              </a:rPr>
              <a:t>игровые технологии;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 kern="50" dirty="0" smtClean="0">
                <a:latin typeface="Times New Roman"/>
                <a:ea typeface="Andale Sans UI"/>
                <a:cs typeface="Times New Roman"/>
              </a:rPr>
              <a:t>обучение </a:t>
            </a:r>
            <a:r>
              <a:rPr lang="ru-RU" kern="50" dirty="0">
                <a:latin typeface="Times New Roman"/>
                <a:ea typeface="Andale Sans UI"/>
                <a:cs typeface="Times New Roman"/>
              </a:rPr>
              <a:t>в </a:t>
            </a:r>
            <a:r>
              <a:rPr lang="ru-RU" kern="50" dirty="0" smtClean="0">
                <a:latin typeface="Times New Roman"/>
                <a:ea typeface="Andale Sans UI"/>
                <a:cs typeface="Times New Roman"/>
              </a:rPr>
              <a:t>сотрудничестве;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 kern="50" dirty="0" err="1">
                <a:latin typeface="Times New Roman"/>
                <a:ea typeface="Andale Sans UI"/>
                <a:cs typeface="Times New Roman"/>
              </a:rPr>
              <a:t>здоровьесберегающие</a:t>
            </a:r>
            <a:r>
              <a:rPr lang="ru-RU" kern="50" dirty="0">
                <a:latin typeface="Times New Roman"/>
                <a:ea typeface="Andale Sans UI"/>
                <a:cs typeface="Times New Roman"/>
              </a:rPr>
              <a:t>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 kern="50" dirty="0">
                <a:latin typeface="Times New Roman"/>
                <a:ea typeface="Andale Sans UI"/>
                <a:cs typeface="Times New Roman"/>
              </a:rPr>
              <a:t>технологии проектного </a:t>
            </a:r>
            <a:r>
              <a:rPr lang="ru-RU" kern="50" dirty="0" smtClean="0">
                <a:latin typeface="Times New Roman"/>
                <a:ea typeface="Andale Sans UI"/>
                <a:cs typeface="Times New Roman"/>
              </a:rPr>
              <a:t>обучения</a:t>
            </a:r>
            <a:r>
              <a:rPr lang="ru-RU" kern="50" dirty="0">
                <a:latin typeface="Times New Roman"/>
                <a:ea typeface="Andale Sans UI"/>
                <a:cs typeface="Times New Roman"/>
              </a:rPr>
              <a:t>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 kern="50" dirty="0">
                <a:latin typeface="Times New Roman"/>
                <a:ea typeface="Andale Sans UI"/>
                <a:cs typeface="Times New Roman"/>
              </a:rPr>
              <a:t>информационные (или ИКТ);</a:t>
            </a:r>
            <a:endParaRPr lang="ru-RU" sz="2800" dirty="0">
              <a:ea typeface="Calibri"/>
              <a:cs typeface="Times New Roman"/>
            </a:endParaRPr>
          </a:p>
          <a:p>
            <a:pPr marL="342900" lvl="0" indent="-342900" algn="l" fontAlgn="base">
              <a:lnSpc>
                <a:spcPct val="115000"/>
              </a:lnSpc>
              <a:spcAft>
                <a:spcPts val="0"/>
              </a:spcAft>
              <a:buSzPts val="1400"/>
              <a:buFont typeface="Times New Roman"/>
              <a:buChar char="-"/>
            </a:pPr>
            <a:r>
              <a:rPr lang="ru-RU" kern="50" dirty="0">
                <a:latin typeface="Times New Roman"/>
                <a:ea typeface="Andale Sans UI"/>
                <a:cs typeface="Times New Roman"/>
              </a:rPr>
              <a:t>технологии продуктивного обучения.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C4D0B-DE6B-487C-B32E-66DE042343C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358951" cy="26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53" y="3645024"/>
            <a:ext cx="1973114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0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ru-RU" sz="2800" b="1" kern="50" dirty="0">
                <a:latin typeface="Times New Roman"/>
                <a:ea typeface="Times New Roman"/>
              </a:rPr>
              <a:t>В процессе реализации программы применяется ряд методов и приёмов</a:t>
            </a:r>
            <a:r>
              <a:rPr lang="ru-RU" sz="2800" b="1" kern="50" dirty="0" smtClean="0">
                <a:latin typeface="Times New Roman"/>
                <a:ea typeface="Times New Roman"/>
              </a:rPr>
              <a:t>: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504" y="1196752"/>
            <a:ext cx="8856984" cy="4442048"/>
          </a:xfrm>
        </p:spPr>
        <p:txBody>
          <a:bodyPr>
            <a:normAutofit fontScale="92500" lnSpcReduction="20000"/>
          </a:bodyPr>
          <a:lstStyle/>
          <a:p>
            <a:pPr marL="0"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988695" algn="l"/>
              </a:tabLst>
            </a:pPr>
            <a:r>
              <a:rPr lang="ru-RU" sz="2600" dirty="0" smtClean="0">
                <a:latin typeface="Times New Roman"/>
                <a:ea typeface="Times New Roman"/>
                <a:cs typeface="Symbol"/>
              </a:rPr>
              <a:t>- словесный</a:t>
            </a:r>
            <a:r>
              <a:rPr lang="ru-RU" sz="2600" spc="-40" dirty="0" smtClean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dirty="0">
                <a:latin typeface="Times New Roman"/>
                <a:ea typeface="Times New Roman"/>
                <a:cs typeface="Symbol"/>
              </a:rPr>
              <a:t>-</a:t>
            </a:r>
            <a:r>
              <a:rPr lang="ru-RU" sz="2600" spc="-4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dirty="0">
                <a:latin typeface="Times New Roman"/>
                <a:ea typeface="Times New Roman"/>
                <a:cs typeface="Symbol"/>
              </a:rPr>
              <a:t>беседа,</a:t>
            </a:r>
            <a:r>
              <a:rPr lang="ru-RU" sz="26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dirty="0">
                <a:latin typeface="Times New Roman"/>
                <a:ea typeface="Times New Roman"/>
                <a:cs typeface="Symbol"/>
              </a:rPr>
              <a:t>обсуждение, работа с книгой,</a:t>
            </a:r>
            <a:r>
              <a:rPr lang="ru-RU" sz="2600" spc="-35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dirty="0">
                <a:latin typeface="Times New Roman"/>
                <a:ea typeface="Times New Roman"/>
                <a:cs typeface="Symbol"/>
              </a:rPr>
              <a:t>рассказ,</a:t>
            </a:r>
            <a:r>
              <a:rPr lang="ru-RU" sz="2600" spc="-3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spc="-10" dirty="0">
                <a:latin typeface="Times New Roman"/>
                <a:ea typeface="Times New Roman"/>
                <a:cs typeface="Symbol"/>
              </a:rPr>
              <a:t>дискуссия, объяснение;</a:t>
            </a:r>
            <a:endParaRPr lang="ru-RU" sz="2600" dirty="0">
              <a:ea typeface="Symbol"/>
              <a:cs typeface="Symbol"/>
            </a:endParaRPr>
          </a:p>
          <a:p>
            <a:pPr lvl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ru-RU" sz="2600" kern="5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-наглядно-образный </a:t>
            </a:r>
            <a:r>
              <a:rPr lang="ru-RU" sz="2600" kern="5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(наглядные пособия, обучающие и сюжетные иллюстрации, видеоматериалы, демонстрации, </a:t>
            </a:r>
            <a:r>
              <a:rPr lang="ru-RU" sz="2600" kern="5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наблюдение, муляжи, модели органов); </a:t>
            </a:r>
            <a:endParaRPr lang="ru-RU" sz="2600" dirty="0" smtClean="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</a:endParaRPr>
          </a:p>
          <a:p>
            <a:pPr lvl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ru-RU" sz="260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260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600" dirty="0" smtClean="0">
                <a:latin typeface="Times New Roman"/>
                <a:ea typeface="Times New Roman"/>
                <a:cs typeface="Symbol"/>
              </a:rPr>
              <a:t>практический</a:t>
            </a:r>
            <a:r>
              <a:rPr lang="ru-RU" sz="2600" spc="-50" dirty="0" smtClean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dirty="0">
                <a:latin typeface="Times New Roman"/>
                <a:ea typeface="Times New Roman"/>
                <a:cs typeface="Symbol"/>
              </a:rPr>
              <a:t>-</a:t>
            </a:r>
            <a:r>
              <a:rPr lang="ru-RU" sz="2600" spc="-6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dirty="0">
                <a:latin typeface="Times New Roman"/>
                <a:ea typeface="Times New Roman"/>
                <a:cs typeface="Symbol"/>
              </a:rPr>
              <a:t>самостоятельное</a:t>
            </a:r>
            <a:r>
              <a:rPr lang="ru-RU" sz="2600" spc="-5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dirty="0">
                <a:latin typeface="Times New Roman"/>
                <a:ea typeface="Times New Roman"/>
                <a:cs typeface="Symbol"/>
              </a:rPr>
              <a:t>выполнение</a:t>
            </a:r>
            <a:r>
              <a:rPr lang="ru-RU" sz="2600" spc="-50" dirty="0">
                <a:latin typeface="Times New Roman"/>
                <a:ea typeface="Times New Roman"/>
                <a:cs typeface="Symbol"/>
              </a:rPr>
              <a:t> </a:t>
            </a:r>
            <a:r>
              <a:rPr lang="ru-RU" sz="2600" spc="-10" dirty="0">
                <a:latin typeface="Times New Roman"/>
                <a:ea typeface="Times New Roman"/>
                <a:cs typeface="Symbol"/>
              </a:rPr>
              <a:t>заданий и упражнений, эксперимент, изготовление </a:t>
            </a:r>
            <a:r>
              <a:rPr lang="ru-RU" sz="2600" spc="-10" dirty="0" smtClean="0">
                <a:latin typeface="Times New Roman"/>
                <a:ea typeface="Times New Roman"/>
                <a:cs typeface="Symbol"/>
              </a:rPr>
              <a:t>чего-либо, решение проблемных ситуаций, составление памяток.</a:t>
            </a:r>
            <a:endParaRPr lang="ru-RU" sz="2600" dirty="0">
              <a:ea typeface="Symbol"/>
              <a:cs typeface="Symbol"/>
            </a:endParaRPr>
          </a:p>
          <a:p>
            <a:pPr lvl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ru-RU" sz="2600" kern="5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- метод </a:t>
            </a:r>
            <a:r>
              <a:rPr lang="ru-RU" sz="2600" kern="5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формирования интереса к учению (игра, создание ситуаций успеха, занимательные материалы); </a:t>
            </a:r>
            <a:endParaRPr lang="ru-RU" sz="2600" dirty="0">
              <a:uFill>
                <a:solidFill>
                  <a:srgbClr val="000000"/>
                </a:solidFill>
              </a:uFill>
              <a:latin typeface="Times New Roman"/>
              <a:ea typeface="Calibri"/>
              <a:cs typeface="Times New Roman"/>
            </a:endParaRPr>
          </a:p>
          <a:p>
            <a:pPr lvl="0" algn="l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ru-RU" sz="2600" kern="50" dirty="0" smtClea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- методы </a:t>
            </a:r>
            <a:r>
              <a:rPr lang="ru-RU" sz="2600" kern="5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</a:rPr>
              <a:t>убеждения, поощрения, поручения, стимулирования, мотивации, создание ситуации успеха. </a:t>
            </a:r>
            <a:endParaRPr lang="ru-RU" sz="2600" dirty="0">
              <a:uFill>
                <a:solidFill>
                  <a:srgbClr val="000000"/>
                </a:solidFill>
              </a:uFill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72DE-A98B-4CD2-B560-B016CCAC04C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76" y="5157192"/>
            <a:ext cx="1690290" cy="144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0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</TotalTime>
  <Words>629</Words>
  <Application>Microsoft Office PowerPoint</Application>
  <PresentationFormat>Экран (4:3)</PresentationFormat>
  <Paragraphs>159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казенное общеобразовательное учреждение «Толпинская средняя общеобразовательная школа» Кореневского района Курской области</vt:lpstr>
      <vt:lpstr>В 2021 году в рамках реализация регионального проекта «Успех каждого ребенка» национального проекта «Образование» в МКОУ «Толпинская средняя общеобразовательная школа» ведётся работа по созданию 60 новых мест для реализации дополнительной общеразвивающей программы естественнонаучной направленности. </vt:lpstr>
      <vt:lpstr>Цель программы:</vt:lpstr>
      <vt:lpstr>Презентация PowerPoint</vt:lpstr>
      <vt:lpstr>Оборудование, полученное для реализации программы «Человек и его здоровье»</vt:lpstr>
      <vt:lpstr>Наша школа реализует программу дополнительного образования естественнонаучной направленности «Человек и его здоровье»  для учащихся разных возрастов:  6-12 лет,  11– 14 лет,  12-14 лет, 14-18 лет. Всего в школе 4 группы. Программа рассчитана на 1 год, объём — 108+108+108+108=432 часа (по 3 часа в неделю в каждой группе).  </vt:lpstr>
      <vt:lpstr>Учебный план группы 15-18 лет</vt:lpstr>
      <vt:lpstr>Педагогические технологии</vt:lpstr>
      <vt:lpstr>В процессе реализации программы применяется ряд методов и приёмов:</vt:lpstr>
      <vt:lpstr>Типы учебных занятий:</vt:lpstr>
      <vt:lpstr>Особое место на занятиях естественнонаучной направленности занимают практические и лабораторные работы, учебные игры.</vt:lpstr>
      <vt:lpstr>Участие в олимпиадах, конкурсах, акциях, фестивалях, индивидуальных проектах и пр.</vt:lpstr>
      <vt:lpstr>Обучение в дистанционном формате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ЕГЭ</dc:creator>
  <cp:lastModifiedBy>USER</cp:lastModifiedBy>
  <cp:revision>91</cp:revision>
  <cp:lastPrinted>2015-06-23T07:48:46Z</cp:lastPrinted>
  <dcterms:created xsi:type="dcterms:W3CDTF">2015-06-16T08:55:58Z</dcterms:created>
  <dcterms:modified xsi:type="dcterms:W3CDTF">2026-02-20T06:21:33Z</dcterms:modified>
</cp:coreProperties>
</file>