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png" ContentType="image/png"/>
  <Default Extension="mp4" ContentType="video/mp4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/Relationships>
</file>

<file path=ppt/presentation.xml><?xml version="1.0" encoding="utf-8"?>
<!--Generated by Aspose.Slides for .NET 19.12-->
<p:presentation xmlns:r="http://schemas.openxmlformats.org/officeDocument/2006/relationships" xmlns:a="http://schemas.openxmlformats.org/drawingml/2006/main" xmlns:p="http://schemas.openxmlformats.org/presentationml/2006/main" saveSubsetFonts="1">
  <p:sldMasterIdLst>
    <p:sldMasterId id="2147483696" r:id="rId1"/>
  </p:sldMasterIdLst>
  <p:notesMasterIdLst>
    <p:notesMasterId r:id="rId2"/>
  </p:notesMasterIdLst>
  <p:sldIdLst>
    <p:sldId id="274" r:id="rId3"/>
    <p:sldId id="273" r:id="rId4"/>
    <p:sldId id="279" r:id="rId5"/>
    <p:sldId id="280" r:id="rId6"/>
    <p:sldId id="281" r:id="rId7"/>
    <p:sldId id="272" r:id="rId8"/>
    <p:sldId id="271" r:id="rId9"/>
    <p:sldId id="261" r:id="rId10"/>
    <p:sldId id="270" r:id="rId11"/>
    <p:sldId id="269" r:id="rId12"/>
    <p:sldId id="266" r:id="rId13"/>
    <p:sldId id="268" r:id="rId14"/>
    <p:sldId id="275" r:id="rId15"/>
    <p:sldId id="267" r:id="rId16"/>
    <p:sldId id="265" r:id="rId17"/>
    <p:sldId id="262" r:id="rId18"/>
    <p:sldId id="264" r:id="rId19"/>
    <p:sldId id="263" r:id="rId20"/>
    <p:sldId id="257" r:id="rId21"/>
    <p:sldId id="258" r:id="rId22"/>
    <p:sldId id="276" r:id="rId23"/>
    <p:sldId id="278" r:id="rId24"/>
    <p:sldId id="277" r:id="rId25"/>
    <p:sldId id="260" r:id="rId26"/>
    <p:sldId id="283" r:id="rId27"/>
    <p:sldId id="259" r:id="rId28"/>
    <p:sldId id="282" r:id="rId29"/>
  </p:sldIdLst>
  <p:sldSz cx="12192000" cy="6858000"/>
  <p:notesSz cx="6858000" cy="9144000"/>
  <p:custDataLst>
    <p:tags r:id="rId30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7" d="100"/>
          <a:sy n="107" d="100"/>
        </p:scale>
        <p:origin x="7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 /><Relationship Id="rId10" Type="http://schemas.openxmlformats.org/officeDocument/2006/relationships/slide" Target="slides/slide8.xml" /><Relationship Id="rId11" Type="http://schemas.openxmlformats.org/officeDocument/2006/relationships/slide" Target="slides/slide9.xml" /><Relationship Id="rId12" Type="http://schemas.openxmlformats.org/officeDocument/2006/relationships/slide" Target="slides/slide10.xml" /><Relationship Id="rId13" Type="http://schemas.openxmlformats.org/officeDocument/2006/relationships/slide" Target="slides/slide11.xml" /><Relationship Id="rId14" Type="http://schemas.openxmlformats.org/officeDocument/2006/relationships/slide" Target="slides/slide12.xml" /><Relationship Id="rId15" Type="http://schemas.openxmlformats.org/officeDocument/2006/relationships/slide" Target="slides/slide13.xml" /><Relationship Id="rId16" Type="http://schemas.openxmlformats.org/officeDocument/2006/relationships/slide" Target="slides/slide14.xml" /><Relationship Id="rId17" Type="http://schemas.openxmlformats.org/officeDocument/2006/relationships/slide" Target="slides/slide15.xml" /><Relationship Id="rId18" Type="http://schemas.openxmlformats.org/officeDocument/2006/relationships/slide" Target="slides/slide16.xml" /><Relationship Id="rId19" Type="http://schemas.openxmlformats.org/officeDocument/2006/relationships/slide" Target="slides/slide17.xml" /><Relationship Id="rId2" Type="http://schemas.openxmlformats.org/officeDocument/2006/relationships/notesMaster" Target="notesMasters/notesMaster1.xml" /><Relationship Id="rId20" Type="http://schemas.openxmlformats.org/officeDocument/2006/relationships/slide" Target="slides/slide18.xml" /><Relationship Id="rId21" Type="http://schemas.openxmlformats.org/officeDocument/2006/relationships/slide" Target="slides/slide19.xml" /><Relationship Id="rId22" Type="http://schemas.openxmlformats.org/officeDocument/2006/relationships/slide" Target="slides/slide20.xml" /><Relationship Id="rId23" Type="http://schemas.openxmlformats.org/officeDocument/2006/relationships/slide" Target="slides/slide21.xml" /><Relationship Id="rId24" Type="http://schemas.openxmlformats.org/officeDocument/2006/relationships/slide" Target="slides/slide22.xml" /><Relationship Id="rId25" Type="http://schemas.openxmlformats.org/officeDocument/2006/relationships/slide" Target="slides/slide23.xml" /><Relationship Id="rId26" Type="http://schemas.openxmlformats.org/officeDocument/2006/relationships/slide" Target="slides/slide24.xml" /><Relationship Id="rId27" Type="http://schemas.openxmlformats.org/officeDocument/2006/relationships/slide" Target="slides/slide25.xml" /><Relationship Id="rId28" Type="http://schemas.openxmlformats.org/officeDocument/2006/relationships/slide" Target="slides/slide26.xml" /><Relationship Id="rId29" Type="http://schemas.openxmlformats.org/officeDocument/2006/relationships/slide" Target="slides/slide27.xml" /><Relationship Id="rId3" Type="http://schemas.openxmlformats.org/officeDocument/2006/relationships/slide" Target="slides/slide1.xml" /><Relationship Id="rId30" Type="http://schemas.openxmlformats.org/officeDocument/2006/relationships/tags" Target="tags/tag53.xml" /><Relationship Id="rId31" Type="http://schemas.openxmlformats.org/officeDocument/2006/relationships/presProps" Target="presProps.xml" /><Relationship Id="rId32" Type="http://schemas.openxmlformats.org/officeDocument/2006/relationships/viewProps" Target="viewProps.xml" /><Relationship Id="rId33" Type="http://schemas.openxmlformats.org/officeDocument/2006/relationships/theme" Target="theme/theme1.xml" /><Relationship Id="rId34" Type="http://schemas.openxmlformats.org/officeDocument/2006/relationships/tableStyles" Target="tableStyles.xml" /><Relationship Id="rId4" Type="http://schemas.openxmlformats.org/officeDocument/2006/relationships/slide" Target="slides/slide2.xml" /><Relationship Id="rId5" Type="http://schemas.openxmlformats.org/officeDocument/2006/relationships/slide" Target="slides/slide3.xml" /><Relationship Id="rId6" Type="http://schemas.openxmlformats.org/officeDocument/2006/relationships/slide" Target="slides/slide4.xml" /><Relationship Id="rId7" Type="http://schemas.openxmlformats.org/officeDocument/2006/relationships/slide" Target="slides/slide5.xml" /><Relationship Id="rId8" Type="http://schemas.openxmlformats.org/officeDocument/2006/relationships/slide" Target="slides/slide6.xml" /><Relationship Id="rId9" Type="http://schemas.openxmlformats.org/officeDocument/2006/relationships/slide" Target="slides/slide7.xml" /></Relationships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BB0803-E329-489B-945A-892832E8FD87}" type="datetimeFigureOut">
              <a:rPr lang="ru-RU" smtClean="0"/>
              <a:t>13.11.2025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E830B9-B0C3-4580-B949-F156BEC754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09002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7.xml" /><Relationship Id="rId2" Type="http://schemas.openxmlformats.org/officeDocument/2006/relationships/notesMaster" Target="../notesMasters/notesMaster1.xml" /></Relationships>
</file>

<file path=ppt/notesSlides/_rels/notesSlide2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5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42.xml" /><Relationship Id="rId4" Type="http://schemas.openxmlformats.org/officeDocument/2006/relationships/tags" Target="../tags/tag43.xml" /><Relationship Id="rId5" Type="http://schemas.openxmlformats.org/officeDocument/2006/relationships/tags" Target="../tags/tag44.xml" /><Relationship Id="rId6" Type="http://schemas.openxmlformats.org/officeDocument/2006/relationships/tags" Target="../tags/tag45.xml" /></Relationships>
</file>

<file path=ppt/notesSlides/notesSlide1.xml><?xml version="1.0" encoding="utf-8"?>
<p:notes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E830B9-B0C3-4580-B949-F156BEC754CF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42257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>
  <p:cSld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53E830B9-B0C3-4580-B949-F156BEC754CF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3184907"/>
      </p:ext>
    </p:extLst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1.png" /><Relationship Id="rId2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/>
          </p:txBody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/>
          </p:txBody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/>
          </p:txBody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/>
          </p:txBody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/>
          </p:txBody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/>
          </p:txBody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rect l="0" t="0" r="r" b="b"/>
              <a:pathLst>
                <a:path w="236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/>
          </p:txBody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/>
          </p:txBody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/>
          </p:txBody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/>
          </p:txBody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/>
          </p:txBody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/>
          </p:txBody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/>
          </p:txBody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/>
          </p:txBody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/>
          </p:txBody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/>
          </p:txBody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/>
          </p:txBody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/>
          </p:txBody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/>
          </p:txBody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/>
          </p:txBody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/>
          </p:txBody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/>
          </p:txBody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/>
          </p:txBody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/>
          </p:txBody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/>
          </p:txBody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/>
          </p:txBody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/>
          </p:txBody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/>
          </p:txBody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/>
          </p:txBody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/>
          </p:txBody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/>
          </p:txBody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/>
          </p:txBody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/>
          </p:txBody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/>
          </p:txBody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/>
          </p:txBody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/>
          </p:txBody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/>
          </p:txBody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/>
          </p:txBody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/>
          </p:txBody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/>
          </p:txBody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/>
          </p:txBody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/>
          </p:txBody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/>
          </p:txBody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/>
          </p:txBody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/>
          </p:txBody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/>
          </p:txBody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/>
          </p:txBody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/>
          </p:txBody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/>
          </p:txBody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/>
          </p:txBody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/>
          </p:txBody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/>
          </p:txBody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/>
          </p:txBody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/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256A4B3-F90F-4199-8826-D20CEA16CCDC}" type="datetimeFigureOut">
              <a:rPr lang="ru-RU" smtClean="0"/>
              <a:t>13.11.2025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07283F27-A74F-4C81-8391-B81332DF12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42699"/>
      </p:ext>
    </p:extLst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.png" /><Relationship Id="rId3" Type="http://schemas.openxmlformats.org/officeDocument/2006/relationships/theme" Target="../theme/theme1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/>
            </p:txBody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/>
            </p:txBody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/>
            </p:txBody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/>
            </p:txBody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/>
            </p:txBody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/>
            </p:txBody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/>
            </p:txBody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/>
            </p:txBody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/>
            </p:txBody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/>
            </p:txBody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/>
            </p:txBody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 flipH="1"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</a:ln>
            </p:spPr>
            <p:txBody>
              <a:bodyPr/>
              <a:lstStyle/>
              <a:p/>
            </p:txBody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/>
            </p:txBody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/>
            </p:txBody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/>
            </p:txBody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/>
            </p:txBody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/>
            </p:txBody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/>
            </p:txBody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/>
            </p:txBody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/>
            </p:txBody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/>
            </p:txBody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/>
            </p:txBody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/>
            </p:txBody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/>
            </p:txBody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/>
            </p:txBody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/>
            </p:txBody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/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/>
            </p:txBody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/>
            </p:txBody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/>
            </p:txBody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/>
            </p:txBody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/>
            </p:txBody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/>
            </p:txBody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/>
            </p:txBody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/>
            </p:txBody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/>
            </p:txBody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/>
            </p:txBody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56A4B3-F90F-4199-8826-D20CEA16CCDC}" type="datetimeFigureOut">
              <a:rPr lang="ru-RU" smtClean="0"/>
              <a:t>13.11.2025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283F27-A74F-4C81-8391-B81332DF12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121959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</p:sldLayoutIdLst>
  <p:transition/>
  <p:timing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8.jpeg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9.jpeg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0.jpeg" /></Relationships>
</file>

<file path=ppt/slides/_rels/slide1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hyperlink" Target="https://educube.ru/news/1206/" TargetMode="External" /><Relationship Id="rId3" Type="http://schemas.openxmlformats.org/officeDocument/2006/relationships/image" Target="../media/image11.jpeg" /><Relationship Id="rId4" Type="http://schemas.openxmlformats.org/officeDocument/2006/relationships/video" Target="../media/media1.mp4" /><Relationship Id="rId5" Type="http://schemas.microsoft.com/office/2007/relationships/media" Target="../media/media1.mp4" /></Relationships>
</file>

<file path=ppt/slides/_rels/slide1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tags" Target="../tags/tag1.xml" /><Relationship Id="rId3" Type="http://schemas.openxmlformats.org/officeDocument/2006/relationships/image" Target="../media/image12.jpeg" /><Relationship Id="rId4" Type="http://schemas.openxmlformats.org/officeDocument/2006/relationships/tags" Target="../tags/tag2.xml" /><Relationship Id="rId5" Type="http://schemas.openxmlformats.org/officeDocument/2006/relationships/video" Target="../media/media2.mp4" /><Relationship Id="rId6" Type="http://schemas.microsoft.com/office/2007/relationships/media" Target="../media/media2.mp4" /></Relationships>
</file>

<file path=ppt/slides/_rels/slide1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tags" Target="../tags/tag3.xml" /><Relationship Id="rId3" Type="http://schemas.openxmlformats.org/officeDocument/2006/relationships/tags" Target="../tags/tag4.xml" /><Relationship Id="rId4" Type="http://schemas.openxmlformats.org/officeDocument/2006/relationships/tags" Target="../tags/tag5.xml" /><Relationship Id="rId5" Type="http://schemas.openxmlformats.org/officeDocument/2006/relationships/image" Target="../media/image13.jpeg" /><Relationship Id="rId6" Type="http://schemas.openxmlformats.org/officeDocument/2006/relationships/tags" Target="../tags/tag6.xml" /></Relationships>
</file>

<file path=ppt/slides/_rels/slide1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image" Target="../media/image17.jpeg" /><Relationship Id="rId11" Type="http://schemas.openxmlformats.org/officeDocument/2006/relationships/tags" Target="../tags/tag12.xml" /><Relationship Id="rId2" Type="http://schemas.openxmlformats.org/officeDocument/2006/relationships/tags" Target="../tags/tag7.xml" /><Relationship Id="rId3" Type="http://schemas.openxmlformats.org/officeDocument/2006/relationships/tags" Target="../tags/tag8.xml" /><Relationship Id="rId4" Type="http://schemas.openxmlformats.org/officeDocument/2006/relationships/image" Target="../media/image14.jpeg" /><Relationship Id="rId5" Type="http://schemas.openxmlformats.org/officeDocument/2006/relationships/tags" Target="../tags/tag9.xml" /><Relationship Id="rId6" Type="http://schemas.openxmlformats.org/officeDocument/2006/relationships/image" Target="../media/image15.jpeg" /><Relationship Id="rId7" Type="http://schemas.openxmlformats.org/officeDocument/2006/relationships/tags" Target="../tags/tag10.xml" /><Relationship Id="rId8" Type="http://schemas.openxmlformats.org/officeDocument/2006/relationships/image" Target="../media/image16.jpeg" /><Relationship Id="rId9" Type="http://schemas.openxmlformats.org/officeDocument/2006/relationships/tags" Target="../tags/tag11.xml" /></Relationships>
</file>

<file path=ppt/slides/_rels/slide1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image" Target="../media/image21.jpeg" /><Relationship Id="rId11" Type="http://schemas.openxmlformats.org/officeDocument/2006/relationships/tags" Target="../tags/tag18.xml" /><Relationship Id="rId2" Type="http://schemas.openxmlformats.org/officeDocument/2006/relationships/tags" Target="../tags/tag13.xml" /><Relationship Id="rId3" Type="http://schemas.openxmlformats.org/officeDocument/2006/relationships/tags" Target="../tags/tag14.xml" /><Relationship Id="rId4" Type="http://schemas.openxmlformats.org/officeDocument/2006/relationships/image" Target="../media/image18.jpeg" /><Relationship Id="rId5" Type="http://schemas.openxmlformats.org/officeDocument/2006/relationships/tags" Target="../tags/tag15.xml" /><Relationship Id="rId6" Type="http://schemas.openxmlformats.org/officeDocument/2006/relationships/image" Target="../media/image19.jpeg" /><Relationship Id="rId7" Type="http://schemas.openxmlformats.org/officeDocument/2006/relationships/tags" Target="../tags/tag16.xml" /><Relationship Id="rId8" Type="http://schemas.openxmlformats.org/officeDocument/2006/relationships/image" Target="../media/image20.jpeg" /><Relationship Id="rId9" Type="http://schemas.openxmlformats.org/officeDocument/2006/relationships/tags" Target="../tags/tag17.xml" /></Relationships>
</file>

<file path=ppt/slides/_rels/slide1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tags" Target="../tags/tag19.xml" /><Relationship Id="rId3" Type="http://schemas.openxmlformats.org/officeDocument/2006/relationships/tags" Target="../tags/tag20.xml" /><Relationship Id="rId4" Type="http://schemas.openxmlformats.org/officeDocument/2006/relationships/image" Target="../media/image22.jpeg" /><Relationship Id="rId5" Type="http://schemas.openxmlformats.org/officeDocument/2006/relationships/tags" Target="../tags/tag21.xml" /><Relationship Id="rId6" Type="http://schemas.openxmlformats.org/officeDocument/2006/relationships/video" Target="../media/media3.mp4" /><Relationship Id="rId7" Type="http://schemas.microsoft.com/office/2007/relationships/media" Target="../media/media3.mp4" /></Relationships>
</file>

<file path=ppt/slides/_rels/slide1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microsoft.com/office/2007/relationships/media" Target="../media/media5.mp4" /><Relationship Id="rId2" Type="http://schemas.openxmlformats.org/officeDocument/2006/relationships/tags" Target="../tags/tag22.xml" /><Relationship Id="rId3" Type="http://schemas.openxmlformats.org/officeDocument/2006/relationships/image" Target="../media/image23.jpeg" /><Relationship Id="rId4" Type="http://schemas.openxmlformats.org/officeDocument/2006/relationships/tags" Target="../tags/tag23.xml" /><Relationship Id="rId5" Type="http://schemas.openxmlformats.org/officeDocument/2006/relationships/video" Target="../media/media4.mp4" /><Relationship Id="rId6" Type="http://schemas.microsoft.com/office/2007/relationships/media" Target="../media/media4.mp4" /><Relationship Id="rId7" Type="http://schemas.openxmlformats.org/officeDocument/2006/relationships/image" Target="../media/image24.jpeg" /><Relationship Id="rId8" Type="http://schemas.openxmlformats.org/officeDocument/2006/relationships/tags" Target="../tags/tag24.xml" /><Relationship Id="rId9" Type="http://schemas.openxmlformats.org/officeDocument/2006/relationships/video" Target="../media/media5.mp4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3.jpeg" /></Relationships>
</file>

<file path=ppt/slides/_rels/slide2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tags" Target="../tags/tag25.xml" /><Relationship Id="rId3" Type="http://schemas.openxmlformats.org/officeDocument/2006/relationships/tags" Target="../tags/tag26.xml" /><Relationship Id="rId4" Type="http://schemas.openxmlformats.org/officeDocument/2006/relationships/image" Target="../media/image25.jpeg" /><Relationship Id="rId5" Type="http://schemas.openxmlformats.org/officeDocument/2006/relationships/tags" Target="../tags/tag27.xml" /><Relationship Id="rId6" Type="http://schemas.openxmlformats.org/officeDocument/2006/relationships/image" Target="../media/image26.jpeg" /><Relationship Id="rId7" Type="http://schemas.openxmlformats.org/officeDocument/2006/relationships/tags" Target="../tags/tag28.xml" /><Relationship Id="rId8" Type="http://schemas.openxmlformats.org/officeDocument/2006/relationships/image" Target="../media/image27.png" /><Relationship Id="rId9" Type="http://schemas.openxmlformats.org/officeDocument/2006/relationships/tags" Target="../tags/tag29.xml" /></Relationships>
</file>

<file path=ppt/slides/_rels/slide2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tags" Target="../tags/tag30.xml" /><Relationship Id="rId3" Type="http://schemas.openxmlformats.org/officeDocument/2006/relationships/image" Target="../media/image28.jpeg" /><Relationship Id="rId4" Type="http://schemas.openxmlformats.org/officeDocument/2006/relationships/tags" Target="../tags/tag31.xml" /><Relationship Id="rId5" Type="http://schemas.openxmlformats.org/officeDocument/2006/relationships/image" Target="../media/image29.jpeg" /><Relationship Id="rId6" Type="http://schemas.openxmlformats.org/officeDocument/2006/relationships/tags" Target="../tags/tag32.xml" /><Relationship Id="rId7" Type="http://schemas.openxmlformats.org/officeDocument/2006/relationships/image" Target="../media/image30.png" /><Relationship Id="rId8" Type="http://schemas.openxmlformats.org/officeDocument/2006/relationships/tags" Target="../tags/tag33.xml" /></Relationships>
</file>

<file path=ppt/slides/_rels/slide2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tags" Target="../tags/tag34.xml" /><Relationship Id="rId3" Type="http://schemas.openxmlformats.org/officeDocument/2006/relationships/tags" Target="../tags/tag35.xml" /></Relationships>
</file>

<file path=ppt/slides/_rels/slide2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tags" Target="../tags/tag36.xml" /><Relationship Id="rId3" Type="http://schemas.openxmlformats.org/officeDocument/2006/relationships/tags" Target="../tags/tag37.xml" /><Relationship Id="rId4" Type="http://schemas.openxmlformats.org/officeDocument/2006/relationships/image" Target="../media/image31.jpeg" /><Relationship Id="rId5" Type="http://schemas.openxmlformats.org/officeDocument/2006/relationships/tags" Target="../tags/tag38.xml" /><Relationship Id="rId6" Type="http://schemas.openxmlformats.org/officeDocument/2006/relationships/image" Target="../media/image32.jpeg" /><Relationship Id="rId7" Type="http://schemas.openxmlformats.org/officeDocument/2006/relationships/tags" Target="../tags/tag39.xml" /></Relationships>
</file>

<file path=ppt/slides/_rels/slide2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tags" Target="../tags/tag40.xml" /><Relationship Id="rId3" Type="http://schemas.openxmlformats.org/officeDocument/2006/relationships/tags" Target="../tags/tag41.xml" /></Relationships>
</file>

<file path=ppt/slides/_rels/slide2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notesSlide" Target="../notesSlides/notesSlide2.xml" /><Relationship Id="rId3" Type="http://schemas.openxmlformats.org/officeDocument/2006/relationships/tags" Target="../tags/tag46.xml" /><Relationship Id="rId4" Type="http://schemas.openxmlformats.org/officeDocument/2006/relationships/image" Target="../media/image33.jpeg" /><Relationship Id="rId5" Type="http://schemas.openxmlformats.org/officeDocument/2006/relationships/tags" Target="../tags/tag47.xml" /><Relationship Id="rId6" Type="http://schemas.openxmlformats.org/officeDocument/2006/relationships/tags" Target="../tags/tag48.xml" /><Relationship Id="rId7" Type="http://schemas.openxmlformats.org/officeDocument/2006/relationships/hyperlink" Target="https://classmill.com/229/2" TargetMode="External" /></Relationships>
</file>

<file path=ppt/slides/_rels/slide2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tags" Target="../tags/tag49.xml" /><Relationship Id="rId3" Type="http://schemas.openxmlformats.org/officeDocument/2006/relationships/tags" Target="../tags/tag50.xml" /></Relationships>
</file>

<file path=ppt/slides/_rels/slide2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tags" Target="../tags/tag51.xml" /><Relationship Id="rId3" Type="http://schemas.openxmlformats.org/officeDocument/2006/relationships/tags" Target="../tags/tag52.xml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4.jpeg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notesSlide" Target="../notesSlides/notesSlide1.xml" /><Relationship Id="rId3" Type="http://schemas.openxmlformats.org/officeDocument/2006/relationships/image" Target="../media/image5.jpeg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6.jpeg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7.jpeg" /></Relationships>
</file>

<file path=ppt/slides/slide1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extBox 1"/>
          <p:cNvSpPr txBox="1"/>
          <p:nvPr/>
        </p:nvSpPr>
        <p:spPr>
          <a:xfrm>
            <a:off x="1269241" y="2265529"/>
            <a:ext cx="1012663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ИСПОЛЬЗОВАНИЕ ТЕХНОЛИГИЙ</a:t>
            </a:r>
          </a:p>
          <a:p>
            <a:pPr algn="ctr"/>
            <a:r>
              <a:rPr lang="ru-RU" sz="4400" b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4400" b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 CENA" panose="02000000000000000000" pitchFamily="2" charset="0"/>
              </a:rPr>
              <a:t>LEGO MINDSTORMS </a:t>
            </a:r>
            <a:r>
              <a:rPr lang="ru-RU" sz="4400" b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ru-RU" sz="4400" b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В ОБРАЗОВАТЕЛЬНОМ ПРОЦЕССЕ</a:t>
            </a:r>
            <a:endParaRPr lang="ru-RU" sz="4400" b="1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471600" y="5909464"/>
            <a:ext cx="39242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Разработала: Михолап Нина Ивановна, </a:t>
            </a:r>
          </a:p>
          <a:p>
            <a:r>
              <a:rPr lang="ru-RU" sz="1600" b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 дополнительного образования </a:t>
            </a:r>
            <a:endParaRPr lang="ru-RU" sz="1600" b="1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85100" y="258895"/>
            <a:ext cx="64949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учреждение дополнительного образования </a:t>
            </a:r>
          </a:p>
          <a:p>
            <a:pPr algn="ctr"/>
            <a:r>
              <a:rPr lang="ru-RU" sz="160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«Кореневский районный Дом детского творчества» </a:t>
            </a:r>
          </a:p>
          <a:p>
            <a:pPr algn="ctr"/>
            <a:r>
              <a:rPr lang="ru-RU" sz="160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Кореневского района Курской области</a:t>
            </a:r>
            <a:endParaRPr lang="ru-RU" sz="160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4159225"/>
      </p:ext>
    </p:extLst>
  </p:cSld>
  <p:clrMapOvr>
    <a:masterClrMapping/>
  </p:clrMapOvr>
  <p:transition/>
  <p:timing/>
</p:sld>
</file>

<file path=ppt/slides/slide10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Прямоугольник 1"/>
          <p:cNvSpPr/>
          <p:nvPr/>
        </p:nvSpPr>
        <p:spPr>
          <a:xfrm>
            <a:off x="338788" y="595560"/>
            <a:ext cx="6096000" cy="5278368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r>
              <a:rPr lang="ru-RU" sz="2400" b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Гироскопический датчик (гироскоп)— это устройство, которое измеряет вращательное движение робота. Оно может выдавать данные: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2400" b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Угол </a:t>
            </a:r>
            <a:r>
              <a:rPr lang="ru-RU" sz="24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вращения в градусах. Используется для определения, например, насколько повернулся робот.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24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Скорость вращения в градусах в секунду. Применяется для определения времени поворота части робота или времени его переворота.</a:t>
            </a:r>
          </a:p>
          <a:p>
            <a:endParaRPr lang="ru-RU" sz="250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7723" y="1230341"/>
            <a:ext cx="6303154" cy="40088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81748293"/>
      </p:ext>
    </p:extLst>
  </p:cSld>
  <p:clrMapOvr>
    <a:masterClrMapping/>
  </p:clrMapOvr>
  <p:transition/>
  <p:timing/>
</p:sld>
</file>

<file path=ppt/slides/slide11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709" y="3448761"/>
            <a:ext cx="7029450" cy="31813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736978" y="265576"/>
            <a:ext cx="10890913" cy="2923877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3600" b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Большой сервомотор </a:t>
            </a:r>
            <a:r>
              <a:rPr lang="ru-RU" sz="2800" b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предназначен для работы с микрокомпьютером EV3. Оснащён встроенным датчиком вращения с точностью измерений до 1 градуса.</a:t>
            </a:r>
          </a:p>
          <a:p>
            <a:pPr algn="r"/>
            <a:r>
              <a:rPr lang="ru-RU" sz="3600" b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Средний сервомотор </a:t>
            </a:r>
            <a:r>
              <a:rPr lang="ru-RU" sz="2800" b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подходит для задач, когда скорость и быстрота отклика, а также размер робота важнее его грузоподъёмности.</a:t>
            </a:r>
            <a:endParaRPr lang="ru-RU" sz="2800" b="1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68295232"/>
      </p:ext>
    </p:extLst>
  </p:cSld>
  <p:clrMapOvr>
    <a:masterClrMapping/>
  </p:clrMapOvr>
  <p:transition/>
  <p:timing/>
</p:sld>
</file>

<file path=ppt/slides/slide12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extBox 1"/>
          <p:cNvSpPr txBox="1"/>
          <p:nvPr/>
        </p:nvSpPr>
        <p:spPr>
          <a:xfrm>
            <a:off x="1262417" y="300250"/>
            <a:ext cx="9744501" cy="46166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528 </a:t>
            </a:r>
            <a:r>
              <a:rPr lang="ru-RU" sz="2400" b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деталей для соборки разных </a:t>
            </a:r>
            <a:r>
              <a:rPr lang="ru-RU" sz="24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роботов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241317"/>
            <a:ext cx="10440537" cy="5388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61320409"/>
      </p:ext>
    </p:extLst>
  </p:cSld>
  <p:clrMapOvr>
    <a:masterClrMapping/>
  </p:clrMapOvr>
  <p:transition/>
  <p:timing/>
</p:sld>
</file>

<file path=ppt/slides/slide13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extBox 1"/>
          <p:cNvSpPr txBox="1"/>
          <p:nvPr/>
        </p:nvSpPr>
        <p:spPr>
          <a:xfrm>
            <a:off x="2320120" y="218364"/>
            <a:ext cx="974450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Роботом </a:t>
            </a:r>
            <a:r>
              <a:rPr lang="ru-RU" sz="26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LEGO Mindstorms EV3 можно управлять с помощью программирования и мобильного телефона.</a:t>
            </a:r>
            <a:r>
              <a:rPr lang="ru-RU" sz="28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 </a:t>
            </a:r>
            <a:br>
              <a:rPr lang="ru-RU" sz="28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linkClick r:id="rId2"/>
              </a:rPr>
            </a:br>
            <a:endParaRPr lang="ru-RU" sz="2800" b="1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4" name="20240210_121707">
            <a:hlinkClick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4429776" y="1204546"/>
            <a:ext cx="3421756" cy="5319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27033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3" name="20240203_123234">
            <a:hlinkClick action="ppaction://media"/>
          </p:cNvPr>
          <p:cNvPicPr>
            <a:picLocks noChangeAspect="1"/>
          </p:cNvPicPr>
          <p:nvPr>
            <a:videoFile r:link="rId5"/>
            <p:custDataLst>
              <p:tags r:id="rId4"/>
            </p:custDataLst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342862" y="949317"/>
            <a:ext cx="8770962" cy="4933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93501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" name="TextBox 1"/>
          <p:cNvSpPr txBox="1"/>
          <p:nvPr>
            <p:custDataLst>
              <p:tags r:id="rId3"/>
            </p:custDataLst>
          </p:nvPr>
        </p:nvSpPr>
        <p:spPr>
          <a:xfrm>
            <a:off x="1724028" y="131903"/>
            <a:ext cx="105648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Этапы работы с применением  технологий </a:t>
            </a:r>
            <a:r>
              <a:rPr lang="en-US" sz="3200" b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Lego Mindstorms </a:t>
            </a:r>
            <a:r>
              <a:rPr lang="ru-RU" sz="3200" b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в образовательном процессе</a:t>
            </a:r>
            <a:endParaRPr lang="ru-RU" sz="3200" b="1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>
            <p:custDataLst>
              <p:tags r:id="rId4"/>
            </p:custDataLst>
          </p:nvPr>
        </p:nvSpPr>
        <p:spPr>
          <a:xfrm>
            <a:off x="1828799" y="1231280"/>
            <a:ext cx="61044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Этап 1: Изучение базовых принципов</a:t>
            </a:r>
            <a:endParaRPr lang="ru-RU" sz="2800" b="1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028" y="2061890"/>
            <a:ext cx="9253183" cy="41676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18962927"/>
      </p:ext>
    </p:extLst>
  </p:cSld>
  <p:clrMapOvr>
    <a:masterClrMapping/>
  </p:clrMapOvr>
  <p:transition/>
  <p:timing/>
</p:sld>
</file>

<file path=ppt/slides/slide16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" name="TextBox 1"/>
          <p:cNvSpPr txBox="1"/>
          <p:nvPr>
            <p:custDataLst>
              <p:tags r:id="rId3"/>
            </p:custDataLst>
          </p:nvPr>
        </p:nvSpPr>
        <p:spPr>
          <a:xfrm>
            <a:off x="3903259" y="245660"/>
            <a:ext cx="57341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Этап 2: Создание простых моделей</a:t>
            </a:r>
            <a:endParaRPr lang="ru-RU" sz="2800" b="1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41415" y="2670470"/>
            <a:ext cx="4537880" cy="22586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860" y="1125888"/>
            <a:ext cx="5936776" cy="26739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969" y="3799792"/>
            <a:ext cx="5950424" cy="26800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435053" y="2686495"/>
            <a:ext cx="4592471" cy="20684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34796149"/>
      </p:ext>
    </p:extLst>
  </p:cSld>
  <p:clrMapOvr>
    <a:masterClrMapping/>
  </p:clrMapOvr>
  <p:transition/>
  <p:timing/>
</p:sld>
</file>

<file path=ppt/slides/slide17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" name="TextBox 1"/>
          <p:cNvSpPr txBox="1"/>
          <p:nvPr>
            <p:custDataLst>
              <p:tags r:id="rId3"/>
            </p:custDataLst>
          </p:nvPr>
        </p:nvSpPr>
        <p:spPr>
          <a:xfrm>
            <a:off x="3821373" y="204717"/>
            <a:ext cx="73288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Этап 3: Программирование</a:t>
            </a:r>
            <a:endParaRPr lang="ru-RU" sz="2800" b="1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049846" y="2003422"/>
            <a:ext cx="5049675" cy="23951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72248" y="2265504"/>
            <a:ext cx="5416352" cy="24395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23804" y="2315677"/>
            <a:ext cx="5193557" cy="23391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306713" y="1969303"/>
            <a:ext cx="5469313" cy="24633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76767164"/>
      </p:ext>
    </p:extLst>
  </p:cSld>
  <p:clrMapOvr>
    <a:masterClrMapping/>
  </p:clrMapOvr>
  <p:transition/>
  <p:timing/>
</p:sld>
</file>

<file path=ppt/slides/slide18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" name="TextBox 1"/>
          <p:cNvSpPr txBox="1"/>
          <p:nvPr>
            <p:custDataLst>
              <p:tags r:id="rId3"/>
            </p:custDataLst>
          </p:nvPr>
        </p:nvSpPr>
        <p:spPr>
          <a:xfrm>
            <a:off x="1720864" y="204717"/>
            <a:ext cx="1047113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600" b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Этап 4: Игра. На этом этапе применяются игровые методики </a:t>
            </a:r>
            <a:endParaRPr lang="ru-RU" sz="2600" b="1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3" name="lv_0_20231209141558">
            <a:hlinkClick action="ppaction://media"/>
          </p:cNvPr>
          <p:cNvPicPr>
            <a:picLocks noChangeAspect="1"/>
          </p:cNvPicPr>
          <p:nvPr>
            <a:videoFile r:link="rId6"/>
            <p:custDataLst>
              <p:tags r:id="rId5"/>
            </p:custDataLst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08043" y="955343"/>
            <a:ext cx="3086100" cy="5766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71214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0" mute="1">
                <p:cTn id="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2" name="20240403_150552">
            <a:hlinkClick action="ppaction://media"/>
          </p:cNvPr>
          <p:cNvPicPr>
            <a:picLocks noChangeAspect="1"/>
          </p:cNvPicPr>
          <p:nvPr>
            <a:videoFile r:link="rId5"/>
            <p:custDataLst>
              <p:tags r:id="rId4"/>
            </p:custDataLst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086257" y="259307"/>
            <a:ext cx="3679174" cy="6052782"/>
          </a:xfrm>
          <a:prstGeom prst="rect">
            <a:avLst/>
          </a:prstGeom>
        </p:spPr>
      </p:pic>
      <p:pic>
        <p:nvPicPr>
          <p:cNvPr id="3" name="20240403_145612">
            <a:hlinkClick action="ppaction://media"/>
          </p:cNvPr>
          <p:cNvPicPr>
            <a:picLocks noChangeAspect="1"/>
          </p:cNvPicPr>
          <p:nvPr>
            <a:videoFile r:link="rId9"/>
            <p:custDataLst>
              <p:tags r:id="rId8"/>
            </p:custDataLst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019571" y="259307"/>
            <a:ext cx="3404690" cy="6052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83883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0" mute="1">
                <p:cTn id="1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vide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1182" y="2019868"/>
            <a:ext cx="7055892" cy="44972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2560267" y="108166"/>
            <a:ext cx="943480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LEGO Mindstorms — </a:t>
            </a:r>
            <a:r>
              <a:rPr lang="ru-RU" sz="28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AngsanaUPC" panose="02020603050405020304" pitchFamily="18" charset="-34"/>
              </a:rPr>
              <a:t>конструктор для создания программируемого робота. Разработан компанией LEGO совместно с MIT (Массачусетским технологическим институтом</a:t>
            </a:r>
            <a:r>
              <a:rPr lang="ru-RU" sz="2800" b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AngsanaUPC" panose="02020603050405020304" pitchFamily="18" charset="-34"/>
              </a:rPr>
              <a:t>).</a:t>
            </a:r>
            <a:endParaRPr lang="ru-RU" sz="2800" b="1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cs typeface="AngsanaUPC" panose="02020603050405020304" pitchFamily="18" charset="-34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77805" y="2035985"/>
            <a:ext cx="4241830" cy="3785652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2400" b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Цель проекта — сделать робототехнику доступной и увлекательной для людей всех возрастов. Конструктор сочетает традиционные элементы LEGO с современными технологиями, такими как микрокомпьютеры, датчики и моторы. </a:t>
            </a:r>
            <a:endParaRPr lang="ru-RU" sz="2400" b="1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27743145"/>
      </p:ext>
    </p:extLst>
  </p:cSld>
  <p:clrMapOvr>
    <a:masterClrMapping/>
  </p:clrMapOvr>
  <p:transition/>
  <p:timing/>
</p:sld>
</file>

<file path=ppt/slides/slide20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" name="Прямоугольник 1"/>
          <p:cNvSpPr/>
          <p:nvPr>
            <p:custDataLst>
              <p:tags r:id="rId3"/>
            </p:custDataLst>
          </p:nvPr>
        </p:nvSpPr>
        <p:spPr>
          <a:xfrm>
            <a:off x="2265528" y="177421"/>
            <a:ext cx="9771798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Проекты, выполненные на базе оборудования </a:t>
            </a:r>
            <a:r>
              <a:rPr lang="ru-RU" sz="2600" b="1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Lego </a:t>
            </a:r>
            <a:r>
              <a:rPr lang="ru-RU" sz="2600" b="1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Mindstorms </a:t>
            </a:r>
            <a:r>
              <a:rPr lang="ru-RU" sz="2600" b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участвуют </a:t>
            </a:r>
            <a:r>
              <a:rPr lang="ru-RU" sz="26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в различных </a:t>
            </a:r>
            <a:r>
              <a:rPr lang="ru-RU" sz="2600" b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соревнованиях.</a:t>
            </a:r>
          </a:p>
          <a:p>
            <a:pPr algn="ctr"/>
            <a:r>
              <a:rPr lang="ru-RU" sz="26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Так же практикуем внутриучрежденческие </a:t>
            </a:r>
            <a:r>
              <a:rPr lang="ru-RU" sz="2600" b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соревнования, в </a:t>
            </a:r>
            <a:r>
              <a:rPr lang="ru-RU" sz="26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которых ребята с удовольствием принимают участие</a:t>
            </a:r>
            <a:r>
              <a:rPr lang="ru-RU" sz="2600"/>
              <a:t>.</a:t>
            </a:r>
            <a:endParaRPr lang="ru-RU" sz="2600" b="1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708" y="1843178"/>
            <a:ext cx="6153083" cy="25923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2112" y="4435523"/>
            <a:ext cx="4976183" cy="24669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7909699" y="2188904"/>
            <a:ext cx="3090940" cy="4493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368928"/>
      </p:ext>
    </p:extLst>
  </p:cSld>
  <p:clrMapOvr>
    <a:masterClrMapping/>
  </p:clrMapOvr>
  <p:transition/>
  <p:timing/>
</p:sld>
</file>

<file path=ppt/slides/slide21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2" name="Рисунок 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610" y="1213515"/>
            <a:ext cx="4962098" cy="49620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7404" y="3156011"/>
            <a:ext cx="4872362" cy="34836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6016971" y="307691"/>
            <a:ext cx="5228783" cy="2603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198232"/>
      </p:ext>
    </p:extLst>
  </p:cSld>
  <p:clrMapOvr>
    <a:masterClrMapping/>
  </p:clrMapOvr>
  <p:transition/>
  <p:timing/>
</p:sld>
</file>

<file path=ppt/slides/slide22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3" name="TextBox 2"/>
          <p:cNvSpPr txBox="1"/>
          <p:nvPr>
            <p:custDataLst>
              <p:tags r:id="rId3"/>
            </p:custDataLst>
          </p:nvPr>
        </p:nvSpPr>
        <p:spPr>
          <a:xfrm>
            <a:off x="2101758" y="832512"/>
            <a:ext cx="9362363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Почему же именно Lego Mindstorms становится все более популярным в образовательных учреждениях</a:t>
            </a:r>
            <a:r>
              <a:rPr lang="ru-RU" sz="2800" b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?</a:t>
            </a: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ru-RU" sz="28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развивает критическое мышление и творческий </a:t>
            </a:r>
            <a:r>
              <a:rPr lang="ru-RU" sz="2800" b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подход;</a:t>
            </a: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ru-RU" sz="28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развитие навыков работы в </a:t>
            </a:r>
            <a:r>
              <a:rPr lang="ru-RU" sz="2800" b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команде;</a:t>
            </a: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ru-RU" sz="28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и</a:t>
            </a:r>
            <a:r>
              <a:rPr lang="ru-RU" sz="2800" b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спользование технологий Lego Mindstorms позволяет </a:t>
            </a:r>
            <a:r>
              <a:rPr lang="ru-RU" sz="28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педагогу создать дружелюбную и интерактивную атмосферу на </a:t>
            </a:r>
            <a:r>
              <a:rPr lang="ru-RU" sz="2800" b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занятиях;</a:t>
            </a: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ru-RU" sz="2800" b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у детей </a:t>
            </a:r>
            <a:r>
              <a:rPr lang="ru-RU" sz="28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появляется возможность проявить свои идеи и творчество, что делает обучение не только эффективным, но и увлекательным.</a:t>
            </a:r>
            <a:endParaRPr lang="ru-RU" sz="2800" b="1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39439502"/>
      </p:ext>
    </p:extLst>
  </p:cSld>
  <p:clrMapOvr>
    <a:masterClrMapping/>
  </p:clrMapOvr>
  <p:transition/>
  <p:timing/>
</p:sld>
</file>

<file path=ppt/slides/slide23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" name="Прямоугольник 1"/>
          <p:cNvSpPr/>
          <p:nvPr>
            <p:custDataLst>
              <p:tags r:id="rId3"/>
            </p:custDataLst>
          </p:nvPr>
        </p:nvSpPr>
        <p:spPr>
          <a:xfrm>
            <a:off x="2283724" y="208466"/>
            <a:ext cx="978089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Lego Digital – это виртуальный конструктор, с помощью которого ребёнок может создавать модели роботов. Режим Mindstorms позволяет работать с деталями конструктора этой серии.</a:t>
            </a:r>
          </a:p>
        </p:txBody>
      </p:sp>
      <p:pic>
        <p:nvPicPr>
          <p:cNvPr id="4" name="Рисунок 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2287084"/>
            <a:ext cx="5328305" cy="36560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5448497" y="2287084"/>
            <a:ext cx="6616124" cy="35154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31625634"/>
      </p:ext>
    </p:extLst>
  </p:cSld>
  <p:clrMapOvr>
    <a:masterClrMapping/>
  </p:clrMapOvr>
  <p:transition/>
  <p:timing/>
</p:sld>
</file>

<file path=ppt/slides/slide24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" name="Прямоугольник 1"/>
          <p:cNvSpPr/>
          <p:nvPr>
            <p:custDataLst>
              <p:tags r:id="rId3"/>
            </p:custDataLst>
          </p:nvPr>
        </p:nvSpPr>
        <p:spPr>
          <a:xfrm>
            <a:off x="2351965" y="1883096"/>
            <a:ext cx="931687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Trick Studio — это специализированная программа, предназначенная для визуального моделирования поведения роботов и управления ими. Она позволяет создавать алгоритмы движения, обработки сигналов датчиков и взаимодействия с окружающим миром, используя простой и понятный интерфейс.</a:t>
            </a:r>
          </a:p>
        </p:txBody>
      </p:sp>
    </p:spTree>
    <p:extLst>
      <p:ext uri="{BB962C8B-B14F-4D97-AF65-F5344CB8AC3E}">
        <p14:creationId xmlns:p14="http://schemas.microsoft.com/office/powerpoint/2010/main" val="123127478"/>
      </p:ext>
    </p:extLst>
  </p:cSld>
  <p:clrMapOvr>
    <a:masterClrMapping/>
  </p:clrMapOvr>
  <p:transition/>
  <p:timing/>
</p:sld>
</file>

<file path=ppt/slides/slide25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pic>
        <p:nvPicPr>
          <p:cNvPr id="5" name="Рисунок 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47"/>
            <a:ext cx="12095285" cy="5820508"/>
          </a:xfrm>
          <a:prstGeom prst="rect">
            <a:avLst/>
          </a:prstGeom>
        </p:spPr>
      </p:pic>
      <p:sp>
        <p:nvSpPr>
          <p:cNvPr id="6" name="TextBox 5"/>
          <p:cNvSpPr txBox="1"/>
          <p:nvPr>
            <p:custDataLst>
              <p:tags r:id="rId6"/>
            </p:custDataLst>
          </p:nvPr>
        </p:nvSpPr>
        <p:spPr>
          <a:xfrm>
            <a:off x="8519746" y="6093069"/>
            <a:ext cx="34948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u="sng">
                <a:hlinkClick r:id="rId7"/>
              </a:rPr>
              <a:t>https://classmill.com/229/2</a:t>
            </a:r>
            <a:r>
              <a:rPr lang="ru-RU"/>
              <a:t> </a:t>
            </a:r>
          </a:p>
          <a:p>
            <a:r>
              <a:rPr lang="ru-RU" smtClean="0"/>
              <a:t> 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267132"/>
      </p:ext>
    </p:extLst>
  </p:cSld>
  <p:clrMapOvr>
    <a:masterClrMapping/>
  </p:clrMapOvr>
  <p:transition/>
  <p:timing/>
</p:sld>
</file>

<file path=ppt/slides/slide26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" name="Прямоугольник 1"/>
          <p:cNvSpPr/>
          <p:nvPr>
            <p:custDataLst>
              <p:tags r:id="rId3"/>
            </p:custDataLst>
          </p:nvPr>
        </p:nvSpPr>
        <p:spPr>
          <a:xfrm>
            <a:off x="1665027" y="1059684"/>
            <a:ext cx="10526973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Основные </a:t>
            </a:r>
            <a:r>
              <a:rPr lang="ru-RU" sz="28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компетенции, формируемые с использованием LEGO Mindstorms в образовательном процессе:</a:t>
            </a:r>
          </a:p>
          <a:p>
            <a:endParaRPr lang="ru-RU" sz="2800" b="1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b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sz="2800" b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Креативность</a:t>
            </a:r>
            <a:endParaRPr lang="ru-RU" sz="2800" b="1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ru-RU" sz="2800" b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sz="28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Критическое </a:t>
            </a:r>
            <a:r>
              <a:rPr lang="ru-RU" sz="2800" b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мышление</a:t>
            </a:r>
            <a:endParaRPr lang="ru-RU" sz="2800" b="1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b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sz="2800" b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Навыки </a:t>
            </a:r>
            <a:r>
              <a:rPr lang="ru-RU" sz="28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сотрудничества и </a:t>
            </a:r>
            <a:r>
              <a:rPr lang="ru-RU" sz="2800" b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коммуникации</a:t>
            </a:r>
            <a:endParaRPr lang="ru-RU" sz="2800" b="1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b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sz="2800" b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Технические </a:t>
            </a:r>
            <a:r>
              <a:rPr lang="ru-RU" sz="28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знания и </a:t>
            </a:r>
            <a:r>
              <a:rPr lang="ru-RU" sz="2800" b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навыки</a:t>
            </a:r>
            <a:endParaRPr lang="ru-RU" sz="2800" b="1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b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sz="2800" b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Способность </a:t>
            </a:r>
            <a:r>
              <a:rPr lang="ru-RU" sz="28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решать </a:t>
            </a:r>
            <a:r>
              <a:rPr lang="ru-RU" sz="2800" b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проблемы</a:t>
            </a:r>
            <a:endParaRPr lang="ru-RU" sz="2800" b="1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b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sz="2800" b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Глобальное </a:t>
            </a:r>
            <a:r>
              <a:rPr lang="ru-RU" sz="28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понимание технологий</a:t>
            </a:r>
          </a:p>
        </p:txBody>
      </p:sp>
    </p:spTree>
    <p:extLst>
      <p:ext uri="{BB962C8B-B14F-4D97-AF65-F5344CB8AC3E}">
        <p14:creationId xmlns:p14="http://schemas.microsoft.com/office/powerpoint/2010/main" val="2442584751"/>
      </p:ext>
    </p:extLst>
  </p:cSld>
  <p:clrMapOvr>
    <a:masterClrMapping/>
  </p:clrMapOvr>
  <p:transition/>
  <p:timing/>
</p:sld>
</file>

<file path=ppt/slides/slide27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" name="TextBox 1"/>
          <p:cNvSpPr txBox="1"/>
          <p:nvPr>
            <p:custDataLst>
              <p:tags r:id="rId3"/>
            </p:custDataLst>
          </p:nvPr>
        </p:nvSpPr>
        <p:spPr>
          <a:xfrm>
            <a:off x="3031246" y="2789916"/>
            <a:ext cx="613821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Спасибо за внимание!</a:t>
            </a:r>
          </a:p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5857123"/>
      </p:ext>
    </p:extLst>
  </p:cSld>
  <p:clrMapOvr>
    <a:masterClrMapping/>
  </p:clrMapOvr>
  <p:transition/>
  <p:timing/>
</p:sld>
</file>

<file path=ppt/slides/slide3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3" name="TextBox 2"/>
          <p:cNvSpPr txBox="1"/>
          <p:nvPr/>
        </p:nvSpPr>
        <p:spPr>
          <a:xfrm>
            <a:off x="1814732" y="1494954"/>
            <a:ext cx="9748911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Использование конструктора LEGO Mindstorms в образовательном процессе направлено на:</a:t>
            </a:r>
          </a:p>
          <a:p>
            <a:pPr marL="457200" lvl="0" indent="-457200" algn="just">
              <a:buFont typeface="Wingdings" panose="05000000000000000000" pitchFamily="2" charset="2"/>
              <a:buChar char="q"/>
            </a:pPr>
            <a:r>
              <a:rPr lang="ru-RU" sz="28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Развитие инженерного и конструкторского мышления — ученики приобретают опыт решения типовых и нешаблонных задач по конструированию, программированию.  </a:t>
            </a:r>
          </a:p>
          <a:p>
            <a:pPr marL="457200" lvl="0" indent="-457200" algn="just">
              <a:buFont typeface="Wingdings" panose="05000000000000000000" pitchFamily="2" charset="2"/>
              <a:buChar char="q"/>
            </a:pPr>
            <a:r>
              <a:rPr lang="ru-RU" sz="28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Формирование навыков проектного мышления и коммуникативных навыков коллективной работы, работы в команде.  </a:t>
            </a:r>
          </a:p>
          <a:p>
            <a:pPr algn="just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3654101"/>
      </p:ext>
    </p:extLst>
  </p:cSld>
  <p:clrMapOvr>
    <a:masterClrMapping/>
  </p:clrMapOvr>
  <p:transition/>
  <p:timing/>
</p:sld>
</file>

<file path=ppt/slides/slide4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3" name="Прямоугольник 2"/>
          <p:cNvSpPr/>
          <p:nvPr/>
        </p:nvSpPr>
        <p:spPr>
          <a:xfrm>
            <a:off x="1969476" y="1314811"/>
            <a:ext cx="9340948" cy="39233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Bef>
                <a:spcPts val="1800"/>
              </a:spcBef>
              <a:spcAft>
                <a:spcPts val="600"/>
              </a:spcAft>
            </a:pPr>
            <a:r>
              <a:rPr lang="ru-RU" sz="32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latin typeface="+mj-lt"/>
                <a:ea typeface="Times New Roman" panose="02020603050405020304" pitchFamily="18" charset="0"/>
                <a:cs typeface="Aharoni" panose="02010803020104030203" pitchFamily="2" charset="-79"/>
              </a:rPr>
              <a:t>Задачи</a:t>
            </a:r>
            <a:endParaRPr lang="ru-RU" sz="3200" b="1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latin typeface="+mj-lt"/>
              <a:ea typeface="Calibri" panose="020f0502020204030204" pitchFamily="34" charset="0"/>
              <a:cs typeface="Aharoni" panose="02010803020104030203" pitchFamily="2" charset="-79"/>
            </a:endParaRPr>
          </a:p>
          <a:p>
            <a:pPr marL="457200" lvl="0" indent="-457200" algn="just">
              <a:lnSpc>
                <a:spcPct val="107000"/>
              </a:lnSpc>
              <a:spcAft>
                <a:spcPct val="0"/>
              </a:spcAft>
              <a:buSzPts val="1000"/>
              <a:buFont typeface="Wingdings" panose="05000000000000000000" pitchFamily="2" charset="2"/>
              <a:buChar char="q"/>
              <a:tabLst>
                <a:tab pos="457200"/>
              </a:tabLst>
            </a:pPr>
            <a:r>
              <a:rPr lang="ru-RU" sz="2800" b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latin typeface="+mj-lt"/>
                <a:ea typeface="Times New Roman" panose="02020603050405020304" pitchFamily="18" charset="0"/>
                <a:cs typeface="Aharoni" panose="02010803020104030203" pitchFamily="2" charset="-79"/>
              </a:rPr>
              <a:t>Обучающие</a:t>
            </a:r>
            <a:r>
              <a:rPr lang="ru-RU" sz="28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latin typeface="+mj-lt"/>
                <a:ea typeface="Times New Roman" panose="02020603050405020304" pitchFamily="18" charset="0"/>
                <a:cs typeface="Aharoni" panose="02010803020104030203" pitchFamily="2" charset="-79"/>
              </a:rPr>
              <a:t> — познакомить с назначением, структурой и устройством </a:t>
            </a:r>
            <a:r>
              <a:rPr lang="ru-RU" sz="2800" b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latin typeface="+mj-lt"/>
                <a:ea typeface="Times New Roman" panose="02020603050405020304" pitchFamily="18" charset="0"/>
                <a:cs typeface="Aharoni" panose="02010803020104030203" pitchFamily="2" charset="-79"/>
              </a:rPr>
              <a:t>роботов.</a:t>
            </a:r>
            <a:r>
              <a:rPr lang="ru-RU" sz="28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latin typeface="+mj-lt"/>
                <a:ea typeface="Times New Roman" panose="02020603050405020304" pitchFamily="18" charset="0"/>
                <a:cs typeface="Aharoni" panose="02010803020104030203" pitchFamily="2" charset="-79"/>
              </a:rPr>
              <a:t>  </a:t>
            </a:r>
            <a:endParaRPr lang="ru-RU" sz="2800" b="1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latin typeface="+mj-lt"/>
              <a:ea typeface="Calibri" panose="020f0502020204030204" pitchFamily="34" charset="0"/>
              <a:cs typeface="Aharoni" panose="02010803020104030203" pitchFamily="2" charset="-79"/>
            </a:endParaRPr>
          </a:p>
          <a:p>
            <a:pPr marL="285750" lvl="0" indent="-285750" algn="just">
              <a:lnSpc>
                <a:spcPct val="107000"/>
              </a:lnSpc>
              <a:spcAft>
                <a:spcPct val="0"/>
              </a:spcAft>
              <a:buSzPts val="1000"/>
              <a:buFont typeface="Wingdings" panose="05000000000000000000" pitchFamily="2" charset="2"/>
              <a:buChar char="q"/>
              <a:tabLst>
                <a:tab pos="457200"/>
              </a:tabLst>
            </a:pPr>
            <a:r>
              <a:rPr lang="ru-RU" sz="28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latin typeface="+mj-lt"/>
                <a:ea typeface="Times New Roman" panose="02020603050405020304" pitchFamily="18" charset="0"/>
                <a:cs typeface="Aharoni" panose="02010803020104030203" pitchFamily="2" charset="-79"/>
              </a:rPr>
              <a:t>Развивающие — развивать мелкую моторику, внимательность, аккуратность и </a:t>
            </a:r>
            <a:r>
              <a:rPr lang="ru-RU" sz="2800" b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latin typeface="+mj-lt"/>
                <a:ea typeface="Times New Roman" panose="02020603050405020304" pitchFamily="18" charset="0"/>
                <a:cs typeface="Aharoni" panose="02010803020104030203" pitchFamily="2" charset="-79"/>
              </a:rPr>
              <a:t>изобретательность. </a:t>
            </a:r>
            <a:endParaRPr lang="ru-RU" sz="2800" b="1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latin typeface="+mj-lt"/>
              <a:ea typeface="Calibri" panose="020f0502020204030204" pitchFamily="34" charset="0"/>
              <a:cs typeface="Aharoni" panose="02010803020104030203" pitchFamily="2" charset="-79"/>
            </a:endParaRPr>
          </a:p>
          <a:p>
            <a:pPr marL="285750" lvl="0" indent="-285750" algn="just">
              <a:lnSpc>
                <a:spcPct val="107000"/>
              </a:lnSpc>
              <a:spcAft>
                <a:spcPts val="800"/>
              </a:spcAft>
              <a:buSzPts val="1000"/>
              <a:buFont typeface="Wingdings" panose="05000000000000000000" pitchFamily="2" charset="2"/>
              <a:buChar char="q"/>
              <a:tabLst>
                <a:tab pos="457200"/>
              </a:tabLst>
            </a:pPr>
            <a:r>
              <a:rPr lang="ru-RU" sz="28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latin typeface="+mj-lt"/>
                <a:ea typeface="Times New Roman" panose="02020603050405020304" pitchFamily="18" charset="0"/>
                <a:cs typeface="Aharoni" panose="02010803020104030203" pitchFamily="2" charset="-79"/>
              </a:rPr>
              <a:t>Воспитательные — повысить мотивацию учащихся к изобретательству и созданию собственных роботизированных </a:t>
            </a:r>
            <a:r>
              <a:rPr lang="ru-RU" sz="2800" b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latin typeface="+mj-lt"/>
                <a:ea typeface="Times New Roman" panose="02020603050405020304" pitchFamily="18" charset="0"/>
                <a:cs typeface="Aharoni" panose="02010803020104030203" pitchFamily="2" charset="-79"/>
              </a:rPr>
              <a:t>систем.</a:t>
            </a:r>
            <a:r>
              <a:rPr lang="ru-RU" sz="28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latin typeface="+mj-lt"/>
                <a:ea typeface="Times New Roman" panose="02020603050405020304" pitchFamily="18" charset="0"/>
                <a:cs typeface="Aharoni" panose="02010803020104030203" pitchFamily="2" charset="-79"/>
              </a:rPr>
              <a:t>  </a:t>
            </a:r>
            <a:endParaRPr lang="ru-RU" sz="2800" b="1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latin typeface="+mj-lt"/>
              <a:ea typeface="Calibri" panose="020f0502020204030204" pitchFamily="34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73821805"/>
      </p:ext>
    </p:extLst>
  </p:cSld>
  <p:clrMapOvr>
    <a:masterClrMapping/>
  </p:clrMapOvr>
  <p:transition/>
  <p:timing/>
</p:sld>
</file>

<file path=ppt/slides/slide5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3" name="TextBox 2"/>
          <p:cNvSpPr txBox="1"/>
          <p:nvPr/>
        </p:nvSpPr>
        <p:spPr>
          <a:xfrm>
            <a:off x="2074880" y="1806544"/>
            <a:ext cx="941653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Занятия с использованием конструктора LEGO Mindstorms включают:</a:t>
            </a:r>
          </a:p>
          <a:p>
            <a:pPr marL="457200" lvl="0" indent="-457200">
              <a:buFont typeface="Wingdings" panose="05000000000000000000" pitchFamily="2" charset="2"/>
              <a:buChar char="ü"/>
            </a:pPr>
            <a:r>
              <a:rPr lang="ru-RU" sz="28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Практическое обучение </a:t>
            </a:r>
            <a:endParaRPr lang="ru-RU" sz="2800" b="1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 marL="457200" lvl="0" indent="-457200">
              <a:buFont typeface="Wingdings" panose="05000000000000000000" pitchFamily="2" charset="2"/>
              <a:buChar char="ü"/>
            </a:pPr>
            <a:r>
              <a:rPr lang="ru-RU" sz="2800" b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Наглядность</a:t>
            </a:r>
            <a:r>
              <a:rPr lang="ru-RU" sz="28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 </a:t>
            </a:r>
          </a:p>
          <a:p>
            <a:pPr marL="457200" lvl="0" indent="-457200">
              <a:buFont typeface="Wingdings" panose="05000000000000000000" pitchFamily="2" charset="2"/>
              <a:buChar char="ü"/>
            </a:pPr>
            <a:r>
              <a:rPr lang="ru-RU" sz="2800" b="1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Проблемность </a:t>
            </a:r>
          </a:p>
          <a:p>
            <a:pPr marL="457200" lvl="0" indent="-457200">
              <a:buFont typeface="Wingdings" panose="05000000000000000000" pitchFamily="2" charset="2"/>
              <a:buChar char="ü"/>
            </a:pPr>
            <a:r>
              <a:rPr lang="ru-RU" sz="28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Индивидуальный подход </a:t>
            </a:r>
          </a:p>
        </p:txBody>
      </p:sp>
    </p:spTree>
    <p:extLst>
      <p:ext uri="{BB962C8B-B14F-4D97-AF65-F5344CB8AC3E}">
        <p14:creationId xmlns:p14="http://schemas.microsoft.com/office/powerpoint/2010/main" val="4137801904"/>
      </p:ext>
    </p:extLst>
  </p:cSld>
  <p:clrMapOvr>
    <a:masterClrMapping/>
  </p:clrMapOvr>
  <p:transition/>
  <p:timing/>
</p:sld>
</file>

<file path=ppt/slides/slide6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extBox 1"/>
          <p:cNvSpPr txBox="1"/>
          <p:nvPr/>
        </p:nvSpPr>
        <p:spPr>
          <a:xfrm>
            <a:off x="2197290" y="259307"/>
            <a:ext cx="87068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Базовый </a:t>
            </a:r>
            <a:r>
              <a:rPr lang="ru-RU" sz="40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набор </a:t>
            </a:r>
            <a:r>
              <a:rPr lang="en-US" sz="40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LEGO Mindstorms EV3 </a:t>
            </a:r>
            <a:endParaRPr lang="ru-RU" sz="4000" b="1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868537" y="1994300"/>
            <a:ext cx="6155141" cy="3293209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2600" b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Программируемый блок- это интеллектуальный программируемый микрокомпьютер, который управляет моторами и сенсорами, а также предоставляет беспроводную связь по Wi-Fi и Bluetooth.</a:t>
            </a:r>
            <a:endParaRPr lang="ru-RU" sz="2600" b="1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148" y="1474749"/>
            <a:ext cx="5456002" cy="43323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53676026"/>
      </p:ext>
    </p:extLst>
  </p:cSld>
  <p:clrMapOvr>
    <a:masterClrMapping/>
  </p:clrMapOvr>
  <p:transition/>
  <p:timing/>
</p:sld>
</file>

<file path=ppt/slides/slide7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Прямоугольник 1"/>
          <p:cNvSpPr/>
          <p:nvPr/>
        </p:nvSpPr>
        <p:spPr>
          <a:xfrm>
            <a:off x="373040" y="848770"/>
            <a:ext cx="6096000" cy="2893100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r>
              <a:rPr lang="ru-RU" sz="2600" b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Ультразвуковой датчик расстояния— это цифровой бесконтактный датчик. Его основная функция — измерение расстояния до объектов, находящихся перед датчиком в зоне его действия. </a:t>
            </a:r>
            <a:endParaRPr lang="ru-RU" sz="2600" b="1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1491" y="1885911"/>
            <a:ext cx="5459105" cy="40196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41995329"/>
      </p:ext>
    </p:extLst>
  </p:cSld>
  <p:clrMapOvr>
    <a:masterClrMapping/>
  </p:clrMapOvr>
  <p:transition/>
  <p:timing/>
</p:sld>
</file>

<file path=ppt/slides/slide8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Прямоугольник 1"/>
          <p:cNvSpPr/>
          <p:nvPr/>
        </p:nvSpPr>
        <p:spPr>
          <a:xfrm>
            <a:off x="342723" y="1558106"/>
            <a:ext cx="6096000" cy="4001095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r>
              <a:rPr lang="ru-RU" sz="2600" b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Датчик цвета — это цифровое средство измерения, которое позволяет роботу определять цвет и яркость света, выполняя запрограммированные действия. </a:t>
            </a:r>
          </a:p>
          <a:p>
            <a:r>
              <a:rPr lang="ru-RU" sz="2600" b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Датчик различает 7 цветов: чёрный, белый, синий, красный, зелёный, жёлтый и отсутствие цвета. </a:t>
            </a:r>
          </a:p>
          <a:p>
            <a:endParaRPr lang="ru-RU" b="1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5958" y="641445"/>
            <a:ext cx="5677045" cy="58344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16931586"/>
      </p:ext>
    </p:extLst>
  </p:cSld>
  <p:clrMapOvr>
    <a:masterClrMapping/>
  </p:clrMapOvr>
  <p:transition/>
  <p:timing/>
</p:sld>
</file>

<file path=ppt/slides/slide9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3571" y="1262419"/>
            <a:ext cx="6500882" cy="45856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291152" y="1908638"/>
            <a:ext cx="5522794" cy="2893100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2600" b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Датчик касания— это аналоговый датчик, который определяет, когда красная кнопка датчика нажата, а когда отпущена. </a:t>
            </a:r>
            <a:r>
              <a:rPr lang="ru-RU" sz="26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Также он может подсчитывать одиночные или многократные нажатия. </a:t>
            </a:r>
          </a:p>
        </p:txBody>
      </p:sp>
    </p:spTree>
    <p:extLst>
      <p:ext uri="{BB962C8B-B14F-4D97-AF65-F5344CB8AC3E}">
        <p14:creationId xmlns:p14="http://schemas.microsoft.com/office/powerpoint/2010/main" val="2977925769"/>
      </p:ext>
    </p:extLst>
  </p:cSld>
  <p:clrMapOvr>
    <a:masterClrMapping/>
  </p:clrMapOvr>
  <p:transition/>
  <p:timing/>
</p:sld>
</file>

<file path=ppt/tags/tag1.xml><?xml version="1.0" encoding="utf-8"?>
<p:tagLst xmlns:p="http://schemas.openxmlformats.org/presentationml/2006/main">
  <p:tag name="AS_UNIQUEID" val="1"/>
</p:tagLst>
</file>

<file path=ppt/tags/tag10.xml><?xml version="1.0" encoding="utf-8"?>
<p:tagLst xmlns:p="http://schemas.openxmlformats.org/presentationml/2006/main">
  <p:tag name="AS_UNIQUEID" val="10"/>
</p:tagLst>
</file>

<file path=ppt/tags/tag11.xml><?xml version="1.0" encoding="utf-8"?>
<p:tagLst xmlns:p="http://schemas.openxmlformats.org/presentationml/2006/main">
  <p:tag name="AS_UNIQUEID" val="11"/>
</p:tagLst>
</file>

<file path=ppt/tags/tag12.xml><?xml version="1.0" encoding="utf-8"?>
<p:tagLst xmlns:p="http://schemas.openxmlformats.org/presentationml/2006/main">
  <p:tag name="AS_UNIQUEID" val="12"/>
</p:tagLst>
</file>

<file path=ppt/tags/tag13.xml><?xml version="1.0" encoding="utf-8"?>
<p:tagLst xmlns:p="http://schemas.openxmlformats.org/presentationml/2006/main">
  <p:tag name="AS_UNIQUEID" val="13"/>
</p:tagLst>
</file>

<file path=ppt/tags/tag14.xml><?xml version="1.0" encoding="utf-8"?>
<p:tagLst xmlns:p="http://schemas.openxmlformats.org/presentationml/2006/main">
  <p:tag name="AS_UNIQUEID" val="14"/>
</p:tagLst>
</file>

<file path=ppt/tags/tag15.xml><?xml version="1.0" encoding="utf-8"?>
<p:tagLst xmlns:p="http://schemas.openxmlformats.org/presentationml/2006/main">
  <p:tag name="AS_UNIQUEID" val="15"/>
</p:tagLst>
</file>

<file path=ppt/tags/tag16.xml><?xml version="1.0" encoding="utf-8"?>
<p:tagLst xmlns:p="http://schemas.openxmlformats.org/presentationml/2006/main">
  <p:tag name="AS_UNIQUEID" val="16"/>
</p:tagLst>
</file>

<file path=ppt/tags/tag17.xml><?xml version="1.0" encoding="utf-8"?>
<p:tagLst xmlns:p="http://schemas.openxmlformats.org/presentationml/2006/main">
  <p:tag name="AS_UNIQUEID" val="17"/>
</p:tagLst>
</file>

<file path=ppt/tags/tag18.xml><?xml version="1.0" encoding="utf-8"?>
<p:tagLst xmlns:p="http://schemas.openxmlformats.org/presentationml/2006/main">
  <p:tag name="AS_UNIQUEID" val="18"/>
</p:tagLst>
</file>

<file path=ppt/tags/tag19.xml><?xml version="1.0" encoding="utf-8"?>
<p:tagLst xmlns:p="http://schemas.openxmlformats.org/presentationml/2006/main">
  <p:tag name="AS_UNIQUEID" val="19"/>
</p:tagLst>
</file>

<file path=ppt/tags/tag2.xml><?xml version="1.0" encoding="utf-8"?>
<p:tagLst xmlns:p="http://schemas.openxmlformats.org/presentationml/2006/main">
  <p:tag name="AS_UNIQUEID" val="2"/>
</p:tagLst>
</file>

<file path=ppt/tags/tag20.xml><?xml version="1.0" encoding="utf-8"?>
<p:tagLst xmlns:p="http://schemas.openxmlformats.org/presentationml/2006/main">
  <p:tag name="AS_UNIQUEID" val="20"/>
</p:tagLst>
</file>

<file path=ppt/tags/tag21.xml><?xml version="1.0" encoding="utf-8"?>
<p:tagLst xmlns:p="http://schemas.openxmlformats.org/presentationml/2006/main">
  <p:tag name="AS_UNIQUEID" val="21"/>
</p:tagLst>
</file>

<file path=ppt/tags/tag22.xml><?xml version="1.0" encoding="utf-8"?>
<p:tagLst xmlns:p="http://schemas.openxmlformats.org/presentationml/2006/main">
  <p:tag name="AS_UNIQUEID" val="22"/>
</p:tagLst>
</file>

<file path=ppt/tags/tag23.xml><?xml version="1.0" encoding="utf-8"?>
<p:tagLst xmlns:p="http://schemas.openxmlformats.org/presentationml/2006/main">
  <p:tag name="AS_UNIQUEID" val="23"/>
</p:tagLst>
</file>

<file path=ppt/tags/tag24.xml><?xml version="1.0" encoding="utf-8"?>
<p:tagLst xmlns:p="http://schemas.openxmlformats.org/presentationml/2006/main">
  <p:tag name="AS_UNIQUEID" val="24"/>
</p:tagLst>
</file>

<file path=ppt/tags/tag25.xml><?xml version="1.0" encoding="utf-8"?>
<p:tagLst xmlns:p="http://schemas.openxmlformats.org/presentationml/2006/main">
  <p:tag name="AS_UNIQUEID" val="25"/>
</p:tagLst>
</file>

<file path=ppt/tags/tag26.xml><?xml version="1.0" encoding="utf-8"?>
<p:tagLst xmlns:p="http://schemas.openxmlformats.org/presentationml/2006/main">
  <p:tag name="AS_UNIQUEID" val="26"/>
</p:tagLst>
</file>

<file path=ppt/tags/tag27.xml><?xml version="1.0" encoding="utf-8"?>
<p:tagLst xmlns:p="http://schemas.openxmlformats.org/presentationml/2006/main">
  <p:tag name="AS_UNIQUEID" val="27"/>
</p:tagLst>
</file>

<file path=ppt/tags/tag28.xml><?xml version="1.0" encoding="utf-8"?>
<p:tagLst xmlns:p="http://schemas.openxmlformats.org/presentationml/2006/main">
  <p:tag name="AS_UNIQUEID" val="28"/>
</p:tagLst>
</file>

<file path=ppt/tags/tag29.xml><?xml version="1.0" encoding="utf-8"?>
<p:tagLst xmlns:p="http://schemas.openxmlformats.org/presentationml/2006/main">
  <p:tag name="AS_UNIQUEID" val="29"/>
</p:tagLst>
</file>

<file path=ppt/tags/tag3.xml><?xml version="1.0" encoding="utf-8"?>
<p:tagLst xmlns:p="http://schemas.openxmlformats.org/presentationml/2006/main">
  <p:tag name="AS_UNIQUEID" val="3"/>
</p:tagLst>
</file>

<file path=ppt/tags/tag30.xml><?xml version="1.0" encoding="utf-8"?>
<p:tagLst xmlns:p="http://schemas.openxmlformats.org/presentationml/2006/main">
  <p:tag name="AS_UNIQUEID" val="30"/>
</p:tagLst>
</file>

<file path=ppt/tags/tag31.xml><?xml version="1.0" encoding="utf-8"?>
<p:tagLst xmlns:p="http://schemas.openxmlformats.org/presentationml/2006/main">
  <p:tag name="AS_UNIQUEID" val="31"/>
</p:tagLst>
</file>

<file path=ppt/tags/tag32.xml><?xml version="1.0" encoding="utf-8"?>
<p:tagLst xmlns:p="http://schemas.openxmlformats.org/presentationml/2006/main">
  <p:tag name="AS_UNIQUEID" val="32"/>
</p:tagLst>
</file>

<file path=ppt/tags/tag33.xml><?xml version="1.0" encoding="utf-8"?>
<p:tagLst xmlns:p="http://schemas.openxmlformats.org/presentationml/2006/main">
  <p:tag name="AS_UNIQUEID" val="33"/>
</p:tagLst>
</file>

<file path=ppt/tags/tag34.xml><?xml version="1.0" encoding="utf-8"?>
<p:tagLst xmlns:p="http://schemas.openxmlformats.org/presentationml/2006/main">
  <p:tag name="AS_UNIQUEID" val="34"/>
</p:tagLst>
</file>

<file path=ppt/tags/tag35.xml><?xml version="1.0" encoding="utf-8"?>
<p:tagLst xmlns:p="http://schemas.openxmlformats.org/presentationml/2006/main">
  <p:tag name="AS_UNIQUEID" val="35"/>
</p:tagLst>
</file>

<file path=ppt/tags/tag36.xml><?xml version="1.0" encoding="utf-8"?>
<p:tagLst xmlns:p="http://schemas.openxmlformats.org/presentationml/2006/main">
  <p:tag name="AS_UNIQUEID" val="36"/>
</p:tagLst>
</file>

<file path=ppt/tags/tag37.xml><?xml version="1.0" encoding="utf-8"?>
<p:tagLst xmlns:p="http://schemas.openxmlformats.org/presentationml/2006/main">
  <p:tag name="AS_UNIQUEID" val="37"/>
</p:tagLst>
</file>

<file path=ppt/tags/tag38.xml><?xml version="1.0" encoding="utf-8"?>
<p:tagLst xmlns:p="http://schemas.openxmlformats.org/presentationml/2006/main">
  <p:tag name="AS_UNIQUEID" val="38"/>
</p:tagLst>
</file>

<file path=ppt/tags/tag39.xml><?xml version="1.0" encoding="utf-8"?>
<p:tagLst xmlns:p="http://schemas.openxmlformats.org/presentationml/2006/main">
  <p:tag name="AS_UNIQUEID" val="39"/>
</p:tagLst>
</file>

<file path=ppt/tags/tag4.xml><?xml version="1.0" encoding="utf-8"?>
<p:tagLst xmlns:p="http://schemas.openxmlformats.org/presentationml/2006/main">
  <p:tag name="AS_UNIQUEID" val="4"/>
</p:tagLst>
</file>

<file path=ppt/tags/tag40.xml><?xml version="1.0" encoding="utf-8"?>
<p:tagLst xmlns:p="http://schemas.openxmlformats.org/presentationml/2006/main">
  <p:tag name="AS_UNIQUEID" val="40"/>
</p:tagLst>
</file>

<file path=ppt/tags/tag41.xml><?xml version="1.0" encoding="utf-8"?>
<p:tagLst xmlns:p="http://schemas.openxmlformats.org/presentationml/2006/main">
  <p:tag name="AS_UNIQUEID" val="41"/>
</p:tagLst>
</file>

<file path=ppt/tags/tag42.xml><?xml version="1.0" encoding="utf-8"?>
<p:tagLst xmlns:p="http://schemas.openxmlformats.org/presentationml/2006/main">
  <p:tag name="AS_UNIQUEID" val="42"/>
</p:tagLst>
</file>

<file path=ppt/tags/tag43.xml><?xml version="1.0" encoding="utf-8"?>
<p:tagLst xmlns:p="http://schemas.openxmlformats.org/presentationml/2006/main">
  <p:tag name="AS_UNIQUEID" val="43"/>
</p:tagLst>
</file>

<file path=ppt/tags/tag44.xml><?xml version="1.0" encoding="utf-8"?>
<p:tagLst xmlns:p="http://schemas.openxmlformats.org/presentationml/2006/main">
  <p:tag name="AS_UNIQUEID" val="44"/>
</p:tagLst>
</file>

<file path=ppt/tags/tag45.xml><?xml version="1.0" encoding="utf-8"?>
<p:tagLst xmlns:p="http://schemas.openxmlformats.org/presentationml/2006/main">
  <p:tag name="AS_UNIQUEID" val="45"/>
</p:tagLst>
</file>

<file path=ppt/tags/tag46.xml><?xml version="1.0" encoding="utf-8"?>
<p:tagLst xmlns:p="http://schemas.openxmlformats.org/presentationml/2006/main">
  <p:tag name="AS_UNIQUEID" val="46"/>
</p:tagLst>
</file>

<file path=ppt/tags/tag47.xml><?xml version="1.0" encoding="utf-8"?>
<p:tagLst xmlns:p="http://schemas.openxmlformats.org/presentationml/2006/main">
  <p:tag name="AS_UNIQUEID" val="47"/>
</p:tagLst>
</file>

<file path=ppt/tags/tag48.xml><?xml version="1.0" encoding="utf-8"?>
<p:tagLst xmlns:p="http://schemas.openxmlformats.org/presentationml/2006/main">
  <p:tag name="AS_UNIQUEID" val="48"/>
</p:tagLst>
</file>

<file path=ppt/tags/tag49.xml><?xml version="1.0" encoding="utf-8"?>
<p:tagLst xmlns:p="http://schemas.openxmlformats.org/presentationml/2006/main">
  <p:tag name="AS_UNIQUEID" val="49"/>
</p:tagLst>
</file>

<file path=ppt/tags/tag5.xml><?xml version="1.0" encoding="utf-8"?>
<p:tagLst xmlns:p="http://schemas.openxmlformats.org/presentationml/2006/main">
  <p:tag name="AS_UNIQUEID" val="5"/>
</p:tagLst>
</file>

<file path=ppt/tags/tag50.xml><?xml version="1.0" encoding="utf-8"?>
<p:tagLst xmlns:p="http://schemas.openxmlformats.org/presentationml/2006/main">
  <p:tag name="AS_UNIQUEID" val="50"/>
</p:tagLst>
</file>

<file path=ppt/tags/tag51.xml><?xml version="1.0" encoding="utf-8"?>
<p:tagLst xmlns:p="http://schemas.openxmlformats.org/presentationml/2006/main">
  <p:tag name="AS_UNIQUEID" val="51"/>
</p:tagLst>
</file>

<file path=ppt/tags/tag52.xml><?xml version="1.0" encoding="utf-8"?>
<p:tagLst xmlns:p="http://schemas.openxmlformats.org/presentationml/2006/main">
  <p:tag name="AS_UNIQUEID" val="52"/>
</p:tagLst>
</file>

<file path=ppt/tags/tag53.xml><?xml version="1.0" encoding="utf-8"?>
<p:tagLst xmlns:p="http://schemas.openxmlformats.org/presentationml/2006/main">
  <p:tag name="AS_NET" val="4.0.30319.42000"/>
  <p:tag name="AS_OS" val="Microsoft Windows NT 10.0.14393.0"/>
  <p:tag name="AS_RELEASE_DATE" val="2019.12.14"/>
  <p:tag name="AS_TITLE" val="Aspose.Slides for .NET 4.0 Client Profile"/>
  <p:tag name="AS_VERSION" val="19.12"/>
</p:tagLst>
</file>

<file path=ppt/tags/tag6.xml><?xml version="1.0" encoding="utf-8"?>
<p:tagLst xmlns:p="http://schemas.openxmlformats.org/presentationml/2006/main">
  <p:tag name="AS_UNIQUEID" val="6"/>
</p:tagLst>
</file>

<file path=ppt/tags/tag7.xml><?xml version="1.0" encoding="utf-8"?>
<p:tagLst xmlns:p="http://schemas.openxmlformats.org/presentationml/2006/main">
  <p:tag name="AS_UNIQUEID" val="7"/>
</p:tagLst>
</file>

<file path=ppt/tags/tag8.xml><?xml version="1.0" encoding="utf-8"?>
<p:tagLst xmlns:p="http://schemas.openxmlformats.org/presentationml/2006/main">
  <p:tag name="AS_UNIQUEID" val="8"/>
</p:tagLst>
</file>

<file path=ppt/tags/tag9.xml><?xml version="1.0" encoding="utf-8"?>
<p:tagLst xmlns:p="http://schemas.openxmlformats.org/presentationml/2006/main">
  <p:tag name="AS_UNIQUEID" val="9"/>
</p:tagLst>
</file>

<file path=ppt/theme/_rels/theme1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2.jpeg" /></Relationships>
</file>

<file path=ppt/theme/theme1.xml><?xml version="1.0" encoding="utf-8"?>
<a:theme xmlns:r="http://schemas.openxmlformats.org/officeDocument/2006/relationships" xmlns:a="http://schemas.openxmlformats.org/drawingml/2006/main" name="Контур">
  <a:themeElements>
    <a:clrScheme name="Контур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Контур">
      <a:majorFont>
        <a:latin typeface="Tw Cen MT" panose="020b0602020104020603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>
            <a:fillRect/>
          </a:stretch>
        </a:blipFill>
      </a:bgFillStyleLst>
    </a:fmtScheme>
  </a:themeElements>
  <a:objectDefaults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:vt="http://schemas.openxmlformats.org/officeDocument/2006/docPropsVTypes" xmlns="http://schemas.openxmlformats.org/officeDocument/2006/extended-properties">
  <Template>TM04033919[[fn=Контур]]</Template>
  <Company>SPecialiST RePack</Company>
  <PresentationFormat>Широкоэкранный</PresentationFormat>
  <Paragraphs>59</Paragraphs>
  <Slides>27</Slides>
  <Notes>2</Notes>
  <TotalTime>433</TotalTime>
  <HiddenSlides>0</HiddenSlides>
  <MMClips>5</MMClips>
  <ScaleCrop>0</ScaleCrop>
  <HeadingPairs>
    <vt:vector baseType="variant" size="6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baseType="lpstr" size="38">
      <vt:lpstr>Arial</vt:lpstr>
      <vt:lpstr>Tw Cen MT</vt:lpstr>
      <vt:lpstr>Trebuchet MS</vt:lpstr>
      <vt:lpstr>Calibri Light</vt:lpstr>
      <vt:lpstr>Calibri</vt:lpstr>
      <vt:lpstr>AR CENA</vt:lpstr>
      <vt:lpstr>Times New Roman</vt:lpstr>
      <vt:lpstr>AngsanaUPC</vt:lpstr>
      <vt:lpstr>Wingdings</vt:lpstr>
      <vt:lpstr>Aharoni</vt:lpstr>
      <vt:lpstr>Контур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0</LinksUpToDate>
  <SharedDoc>0</SharedDoc>
  <HyperlinksChanged>0</HyperlinksChanged>
  <Application>Aspose.Slides for .NET</Application>
  <AppVersion>19.1200</AppVersion>
</Properties>
</file>

<file path=docProps/core.xml><?xml version="1.0" encoding="utf-8"?>
<cp:coreProperties xmlns:dc="http://purl.org/dc/elements/1.1/" xmlns:dcterms="http://purl.org/dc/terms/" xmlns:dcmitype="http://purl.org/dc/dcmitype/" xmlns:xsi="http://www.w3.org/2001/XMLSchema-instance" xmlns:cp="http://schemas.openxmlformats.org/package/2006/metadata/core-properties">
  <dc:title>Презентация PowerPoint</dc:title>
  <dc:creator>Пользователь</dc:creator>
  <cp:lastModifiedBy>Роман Эдуардович</cp:lastModifiedBy>
  <cp:revision>33</cp:revision>
  <dcterms:created xsi:type="dcterms:W3CDTF">2025-11-02T16:24:56Z</dcterms:created>
  <dcterms:modified xsi:type="dcterms:W3CDTF">2025-11-14T12:59:06Z</dcterms:modified>
</cp:coreProperties>
</file>