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95" r:id="rId6"/>
    <p:sldId id="289" r:id="rId7"/>
    <p:sldId id="290" r:id="rId8"/>
    <p:sldId id="293" r:id="rId9"/>
    <p:sldId id="291" r:id="rId10"/>
    <p:sldId id="292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64" r:id="rId19"/>
    <p:sldId id="304" r:id="rId20"/>
    <p:sldId id="303" r:id="rId21"/>
    <p:sldId id="306" r:id="rId22"/>
    <p:sldId id="305" r:id="rId23"/>
    <p:sldId id="273" r:id="rId24"/>
    <p:sldId id="272" r:id="rId25"/>
    <p:sldId id="307" r:id="rId26"/>
    <p:sldId id="283" r:id="rId27"/>
    <p:sldId id="285" r:id="rId28"/>
    <p:sldId id="288" r:id="rId29"/>
    <p:sldId id="278" r:id="rId30"/>
    <p:sldId id="279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A88C-39BB-4F87-AD5D-B74FB4D13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365625"/>
            <a:ext cx="7489825" cy="1223615"/>
          </a:xfrm>
        </p:spPr>
        <p:txBody>
          <a:bodyPr/>
          <a:lstStyle/>
          <a:p>
            <a:pPr eaLnBrk="1" hangingPunct="1"/>
            <a:r>
              <a:rPr lang="ru-RU" dirty="0"/>
              <a:t>Начало коренного перелома в ходе Великой Отечественной войны</a:t>
            </a:r>
          </a:p>
          <a:p>
            <a:pPr algn="r" eaLnBrk="1" hangingPunct="1"/>
            <a:endParaRPr lang="ru-RU" dirty="0"/>
          </a:p>
          <a:p>
            <a:pPr algn="r" eaLnBrk="1" hangingPunct="1"/>
            <a:r>
              <a:rPr lang="ru-RU" dirty="0"/>
              <a:t> 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115616" y="1052736"/>
            <a:ext cx="7127875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Сталинградская битва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195736" y="3429000"/>
            <a:ext cx="49672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2700000">
                    <a:srgbClr val="005C5C"/>
                  </a:prstShdw>
                </a:effectLst>
                <a:latin typeface="Arial"/>
                <a:cs typeface="Arial"/>
              </a:rPr>
              <a:t>17 июля 1942г. - 2 февраля 1943г</a:t>
            </a:r>
            <a:r>
              <a:rPr lang="ru-RU" sz="3600" b="1" kern="10" dirty="0">
                <a:ln w="12700">
                  <a:noFill/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prstShdw prst="shdw17" dist="17961" dir="2700000">
                    <a:srgbClr val="005C5C"/>
                  </a:prst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3D86D-72C3-71C7-BE93-1C17A2B075D8}"/>
              </a:ext>
            </a:extLst>
          </p:cNvPr>
          <p:cNvSpPr txBox="1"/>
          <p:nvPr/>
        </p:nvSpPr>
        <p:spPr>
          <a:xfrm>
            <a:off x="4108526" y="5770899"/>
            <a:ext cx="445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Подготовила</a:t>
            </a:r>
            <a:r>
              <a:rPr lang="ru-RU" dirty="0" smtClean="0"/>
              <a:t>: Педагог дополнительного </a:t>
            </a:r>
          </a:p>
          <a:p>
            <a:r>
              <a:rPr lang="ru-RU" dirty="0" smtClean="0"/>
              <a:t>  образования Георгиеш </a:t>
            </a:r>
            <a:r>
              <a:rPr lang="ru-RU" dirty="0" smtClean="0"/>
              <a:t>З.В.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5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.jpg">
            <a:extLst>
              <a:ext uri="{FF2B5EF4-FFF2-40B4-BE49-F238E27FC236}">
                <a16:creationId xmlns:a16="http://schemas.microsoft.com/office/drawing/2014/main" id="{2FB55FF8-828A-1B22-3BCE-394CABE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18" y="346348"/>
            <a:ext cx="8220404" cy="6165304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67A818-EFBD-0BA8-AD8F-BDC6A5DB3197}"/>
              </a:ext>
            </a:extLst>
          </p:cNvPr>
          <p:cNvSpPr/>
          <p:nvPr/>
        </p:nvSpPr>
        <p:spPr>
          <a:xfrm>
            <a:off x="514678" y="346348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Сталинград также являлся крупным водным транспортным узлом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Волге велась транспортировка нефти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центральные районы страны.</a:t>
            </a:r>
          </a:p>
        </p:txBody>
      </p:sp>
    </p:spTree>
    <p:extLst>
      <p:ext uri="{BB962C8B-B14F-4D97-AF65-F5344CB8AC3E}">
        <p14:creationId xmlns:p14="http://schemas.microsoft.com/office/powerpoint/2010/main" val="55631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FDD8B1-DEC4-152C-D7A5-BCCDB0B0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2" y="276811"/>
            <a:ext cx="2159868" cy="30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7FDD1-A83C-087C-7619-D1A90A5C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35" y="2780928"/>
            <a:ext cx="2399466" cy="35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277CC332-1E86-9A63-6497-B760E0EF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293" y="202863"/>
            <a:ext cx="565184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Цель фашистских захватчиков: овладеть промышленным городом, предприятия которого выпускали военную продукцию; выйти к Волге, по которой в кратчайшие сроки </a:t>
            </a:r>
          </a:p>
          <a:p>
            <a:pPr algn="just"/>
            <a:r>
              <a:rPr lang="ru-RU" sz="2400" dirty="0"/>
              <a:t>можно было попасть </a:t>
            </a:r>
          </a:p>
          <a:p>
            <a:pPr algn="just"/>
            <a:r>
              <a:rPr lang="ru-RU" sz="2400" dirty="0"/>
              <a:t>в Каспийское море, </a:t>
            </a:r>
          </a:p>
          <a:p>
            <a:pPr algn="just"/>
            <a:r>
              <a:rPr lang="ru-RU" sz="2400" dirty="0"/>
              <a:t>на Кавказ, </a:t>
            </a:r>
          </a:p>
          <a:p>
            <a:pPr algn="just"/>
            <a:r>
              <a:rPr lang="ru-RU" sz="2400" dirty="0"/>
              <a:t>где добывалась </a:t>
            </a:r>
          </a:p>
          <a:p>
            <a:pPr algn="just"/>
            <a:r>
              <a:rPr lang="ru-RU" sz="2400" dirty="0"/>
              <a:t>необходимая </a:t>
            </a:r>
          </a:p>
          <a:p>
            <a:pPr algn="just"/>
            <a:r>
              <a:rPr lang="ru-RU" sz="2400" dirty="0"/>
              <a:t>для фронта</a:t>
            </a:r>
          </a:p>
          <a:p>
            <a:pPr algn="just"/>
            <a:r>
              <a:rPr lang="ru-RU" sz="2400" dirty="0"/>
              <a:t> нефть.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Сталинград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Гитлер послал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6 -армию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командованием немецкого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Паулюса</a:t>
            </a:r>
            <a:r>
              <a:rPr lang="ru-RU" sz="2400" dirty="0"/>
              <a:t>                                              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908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3766AE8-52C6-3D92-7420-B170D00D5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320" y="205166"/>
            <a:ext cx="3808444" cy="31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0">
            <a:extLst>
              <a:ext uri="{FF2B5EF4-FFF2-40B4-BE49-F238E27FC236}">
                <a16:creationId xmlns:a16="http://schemas.microsoft.com/office/drawing/2014/main" id="{9818C2C1-3846-D139-2F7D-D2C9B064099D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4772028" cy="519080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 </a:t>
            </a:r>
            <a:r>
              <a:rPr lang="ru-RU" sz="960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проживало около 400 тысяч человек. </a:t>
            </a:r>
          </a:p>
          <a:p>
            <a:endParaRPr lang="ru-RU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1942 года из Сталинграда было эвакуировано около 100 тысяч человек, но многие не успели эвакуироваться, </a:t>
            </a:r>
          </a:p>
          <a:p>
            <a:endParaRPr lang="ru-RU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немецкие самолёты стали сильно бомбить город. Было убито </a:t>
            </a:r>
            <a:r>
              <a:rPr lang="ru-RU" sz="9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около 40 тысяч человек, много домов  города были разрушены. </a:t>
            </a:r>
          </a:p>
          <a:p>
            <a:endParaRPr lang="ru-RU" sz="96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1942 г. немецкие танки ворвались в Сталинград. Сталин   отдал приказ всеми силами удерживать город.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14979.JPEG">
            <a:extLst>
              <a:ext uri="{FF2B5EF4-FFF2-40B4-BE49-F238E27FC236}">
                <a16:creationId xmlns:a16="http://schemas.microsoft.com/office/drawing/2014/main" id="{C3824AFA-B83D-D8E3-887C-A27912F6F3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187" y="3522351"/>
            <a:ext cx="3744416" cy="31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451B408-69BC-7747-D82A-9CE86ECF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15" y="3387824"/>
            <a:ext cx="4320480" cy="31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FD3D1-2FA0-0C1C-A5E4-F495BD394158}"/>
              </a:ext>
            </a:extLst>
          </p:cNvPr>
          <p:cNvSpPr txBox="1"/>
          <p:nvPr/>
        </p:nvSpPr>
        <p:spPr>
          <a:xfrm>
            <a:off x="395536" y="188640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вывоз  людей, или материальных и культурных ценностей </a:t>
            </a:r>
            <a:r>
              <a:rPr lang="ru-RU" sz="20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зоны бедствия.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 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разные чрезвычайные ситуации: (ЧС)это-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аварии, пожары, природные катастрофы,  заболевания(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ковид,чума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война.</a:t>
            </a:r>
            <a:endParaRPr lang="ru-RU" sz="2000" dirty="0"/>
          </a:p>
        </p:txBody>
      </p:sp>
      <p:pic>
        <p:nvPicPr>
          <p:cNvPr id="4" name="Picture 2" descr="Эвакуация детей женщин проходила под обстрелом немцев ">
            <a:extLst>
              <a:ext uri="{FF2B5EF4-FFF2-40B4-BE49-F238E27FC236}">
                <a16:creationId xmlns:a16="http://schemas.microsoft.com/office/drawing/2014/main" id="{C943FFBB-BC08-6BEA-3D8D-23107722A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8" t="6175" r="3658" b="12010"/>
          <a:stretch/>
        </p:blipFill>
        <p:spPr bwMode="auto">
          <a:xfrm>
            <a:off x="3563888" y="1479612"/>
            <a:ext cx="5400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5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volgograd26.jpg">
            <a:extLst>
              <a:ext uri="{FF2B5EF4-FFF2-40B4-BE49-F238E27FC236}">
                <a16:creationId xmlns:a16="http://schemas.microsoft.com/office/drawing/2014/main" id="{1B2EF487-3347-3761-D2A9-A6E37451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3941"/>
          <a:stretch/>
        </p:blipFill>
        <p:spPr bwMode="auto">
          <a:xfrm>
            <a:off x="230928" y="3913164"/>
            <a:ext cx="4812391" cy="274519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softEdge rad="127000"/>
          </a:effectLst>
        </p:spPr>
      </p:pic>
      <p:pic>
        <p:nvPicPr>
          <p:cNvPr id="4" name="Picture 4" descr="https://upload.wikimedia.org/wikipedia/commons/7/72/Bundesarchiv_Bild_183-R74190%2C_Russland%2C_Kesselschlacht_Stalingrad.jpg">
            <a:extLst>
              <a:ext uri="{FF2B5EF4-FFF2-40B4-BE49-F238E27FC236}">
                <a16:creationId xmlns:a16="http://schemas.microsoft.com/office/drawing/2014/main" id="{92B20B66-2CF2-3D8E-1683-5C8EAE8C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97" y="4112311"/>
            <a:ext cx="3807175" cy="25460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2195481-6901-EC0C-8565-3CA33722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14" y="1587293"/>
            <a:ext cx="3280529" cy="22307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712D4D-592A-A0DB-A112-41B7A04DE455}"/>
              </a:ext>
            </a:extLst>
          </p:cNvPr>
          <p:cNvSpPr txBox="1"/>
          <p:nvPr/>
        </p:nvSpPr>
        <p:spPr>
          <a:xfrm>
            <a:off x="533896" y="291853"/>
            <a:ext cx="8214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августа 1942 года начались бои в окрестностях Сталинграда. Наши солдаты вели бой за каждую улицу, каждый завод, каждый дом, подвал или лестничный проход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730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bf249290dad11241e3874fb43042739c.jpg">
            <a:extLst>
              <a:ext uri="{FF2B5EF4-FFF2-40B4-BE49-F238E27FC236}">
                <a16:creationId xmlns:a16="http://schemas.microsoft.com/office/drawing/2014/main" id="{3E6E0A28-13A6-5AB8-5943-AAFF9779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60907" cy="612068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774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E0D40-F376-22E1-3630-DA472D10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98680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F11620D-F09E-5F46-68BC-39DDC267CB15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260648"/>
            <a:ext cx="7848872" cy="54451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100" dirty="0"/>
              <a:t>                    </a:t>
            </a:r>
            <a:r>
              <a:rPr lang="ru-RU" sz="1800" dirty="0">
                <a:latin typeface="Arial" charset="0"/>
              </a:rPr>
              <a:t>Подвиг солдат, защищавших четырехэтажный дом на площади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latin typeface="Arial" charset="0"/>
              </a:rPr>
              <a:t>«9 Января» от яростных атак гитлеровцев, известен всему миру.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latin typeface="Arial" charset="0"/>
              </a:rPr>
              <a:t>     58 дней и ночей 24 воина героически обороняли дом.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latin typeface="Arial" charset="0"/>
              </a:rPr>
              <a:t>     58 суток беспрерывных боев, без сна и отдыха.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latin typeface="Arial" charset="0"/>
              </a:rPr>
              <a:t>И на 59-й день – 24 ноября -  гарнизон перешёл в наступление и отбросил врага за железнодорожное полотно.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1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1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100" b="1" dirty="0">
                <a:latin typeface="Arial" charset="0"/>
              </a:rPr>
              <a:t>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" b="1" dirty="0"/>
              <a:t>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00" b="1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" b="1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" b="1" dirty="0"/>
          </a:p>
        </p:txBody>
      </p:sp>
    </p:spTree>
    <p:extLst>
      <p:ext uri="{BB962C8B-B14F-4D97-AF65-F5344CB8AC3E}">
        <p14:creationId xmlns:p14="http://schemas.microsoft.com/office/powerpoint/2010/main" val="72154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026.jpg">
            <a:extLst>
              <a:ext uri="{FF2B5EF4-FFF2-40B4-BE49-F238E27FC236}">
                <a16:creationId xmlns:a16="http://schemas.microsoft.com/office/drawing/2014/main" id="{6F153739-81D5-0AD7-A368-60D60498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932" t="31100" r="2751" b="5901"/>
          <a:stretch/>
        </p:blipFill>
        <p:spPr bwMode="auto">
          <a:xfrm>
            <a:off x="376634" y="1484784"/>
            <a:ext cx="839073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05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Битва за Мамаев курган</a:t>
            </a:r>
            <a:br>
              <a:rPr lang="ru-RU" sz="4000"/>
            </a:br>
            <a:endParaRPr lang="ru-RU" sz="4000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-107950" y="1268413"/>
            <a:ext cx="4859338" cy="55895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/>
              <a:t>       </a:t>
            </a:r>
            <a:r>
              <a:rPr lang="ru-RU" sz="2400">
                <a:effectLst/>
                <a:latin typeface="Arial" charset="0"/>
              </a:rPr>
              <a:t>Сто сорок дней и ночей не утихала ожесточенная битва на Мамаевом кургане.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effectLst/>
                <a:latin typeface="Arial" charset="0"/>
              </a:rPr>
              <a:t>       В сводках Совинформбюро курган назывался высотой «102,0». С ее вершины открывается панорама города, большой участок Волги, заволжские леса, где в то время находились тылы советских войск.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effectLst/>
                <a:latin typeface="Arial" charset="0"/>
              </a:rPr>
              <a:t>        Бои за курган начались 14 сентября 1942 года.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800"/>
              <a:t> </a:t>
            </a:r>
            <a:endParaRPr lang="ru-RU" sz="500"/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5076825" y="594995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2000">
              <a:effectLst/>
              <a:latin typeface="Times New Roman" pitchFamily="18" charset="0"/>
            </a:endParaRPr>
          </a:p>
        </p:txBody>
      </p:sp>
      <p:pic>
        <p:nvPicPr>
          <p:cNvPr id="1331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41767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5148263" y="5373688"/>
            <a:ext cx="36004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>
                <a:effectLst/>
              </a:rPr>
              <a:t>Мемориальный комплекс на Мамаевом кургане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>
                <a:effectLst/>
              </a:rPr>
              <a:t>(современный вид)</a:t>
            </a:r>
          </a:p>
        </p:txBody>
      </p:sp>
    </p:spTree>
  </p:cSld>
  <p:clrMapOvr>
    <a:masterClrMapping/>
  </p:clrMapOvr>
  <p:transition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06DBB-12F2-A66A-5E5A-BE28954E0411}"/>
              </a:ext>
            </a:extLst>
          </p:cNvPr>
          <p:cNvSpPr txBox="1"/>
          <p:nvPr/>
        </p:nvSpPr>
        <p:spPr>
          <a:xfrm>
            <a:off x="395536" y="332656"/>
            <a:ext cx="83529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ноября 1942 году началось </a:t>
            </a: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контрнаступление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русских, на немцев.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b="1" u="sng" dirty="0">
                <a:solidFill>
                  <a:srgbClr val="FFC000"/>
                </a:solidFill>
              </a:rPr>
              <a:t>Контрнаступление</a:t>
            </a:r>
            <a:r>
              <a:rPr lang="ru-RU" sz="2400" b="1" dirty="0">
                <a:solidFill>
                  <a:srgbClr val="FFC000"/>
                </a:solidFill>
              </a:rPr>
              <a:t>-</a:t>
            </a:r>
            <a:r>
              <a:rPr lang="ru-RU" sz="2400" dirty="0">
                <a:solidFill>
                  <a:srgbClr val="FFC000"/>
                </a:solidFill>
              </a:rPr>
              <a:t>это</a:t>
            </a:r>
            <a:r>
              <a:rPr lang="ru-RU" sz="2400" dirty="0">
                <a:solidFill>
                  <a:srgbClr val="FFC000"/>
                </a:solidFill>
                <a:effectLst/>
              </a:rPr>
              <a:t>  наступление с целью разгрома врага.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7C954BB-CC66-066C-E8BE-03039E5B8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89009"/>
            <a:ext cx="4032448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9529AA-E248-9320-D578-5AB0F65CCE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589" y="3429000"/>
            <a:ext cx="4176464" cy="29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268413"/>
            <a:ext cx="8540750" cy="55895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/>
          </a:p>
          <a:p>
            <a:pPr eaLnBrk="1" hangingPunct="1"/>
            <a:r>
              <a:rPr lang="ru-RU" dirty="0"/>
              <a:t>Почему гитлеровские войска не смогли взять Сталинград?</a:t>
            </a:r>
          </a:p>
          <a:p>
            <a:pPr eaLnBrk="1" hangingPunct="1"/>
            <a:r>
              <a:rPr lang="ru-RU" dirty="0"/>
              <a:t> Каково историческое значение Сталинградской битвы?</a:t>
            </a:r>
          </a:p>
          <a:p>
            <a:pPr eaLnBrk="1" hangingPunct="1"/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/>
              <a:t>                         Вопросы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BF2827-9877-B549-C212-85B49B183737}"/>
              </a:ext>
            </a:extLst>
          </p:cNvPr>
          <p:cNvSpPr/>
          <p:nvPr/>
        </p:nvSpPr>
        <p:spPr>
          <a:xfrm>
            <a:off x="576064" y="188640"/>
            <a:ext cx="7991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января остатки немецких войск были зажаты в руинах Сталинграда, командующему немецкими войсками генерал-полковнику Паулюсу был предъявлен ультиматум о немедленной и безоговорочной капитуляции. </a:t>
            </a:r>
            <a:b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5F407F-8AA3-D33A-38C0-88C3F778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75669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6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6B3475-DC14-FB08-3C86-5A6168C9FB84}"/>
              </a:ext>
            </a:extLst>
          </p:cNvPr>
          <p:cNvSpPr/>
          <p:nvPr/>
        </p:nvSpPr>
        <p:spPr>
          <a:xfrm>
            <a:off x="323528" y="692696"/>
            <a:ext cx="8059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февраля 1943 года русские окружили немецкую армию и генерал Паулюс и 93 тысячи немецких солдат  сдались   в плен русским.  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FCCB50-482E-4A83-70CC-D5C808A2B000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83431"/>
            <a:ext cx="8496944" cy="19446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>
                <a:solidFill>
                  <a:srgbClr val="FFC000"/>
                </a:solidFill>
              </a:rPr>
              <a:t>31 января 1943 года фельдмаршал Паулюс был взят в плен советскими воинами.</a:t>
            </a:r>
          </a:p>
        </p:txBody>
      </p:sp>
      <p:pic>
        <p:nvPicPr>
          <p:cNvPr id="4" name="Рисунок 3" descr="44.jpg">
            <a:extLst>
              <a:ext uri="{FF2B5EF4-FFF2-40B4-BE49-F238E27FC236}">
                <a16:creationId xmlns:a16="http://schemas.microsoft.com/office/drawing/2014/main" id="{0D2D7379-F2F2-FC05-18A5-54246BC63D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746"/>
            <a:ext cx="5295255" cy="39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45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stalingradskaya-bitva-01.jpg">
            <a:extLst>
              <a:ext uri="{FF2B5EF4-FFF2-40B4-BE49-F238E27FC236}">
                <a16:creationId xmlns:a16="http://schemas.microsoft.com/office/drawing/2014/main" id="{5A38883E-D9A0-3B6D-7577-30B97318E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86" y="307732"/>
            <a:ext cx="8120428" cy="62425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A15AE-0857-0B4E-9E3D-3AF8FB3F8724}"/>
              </a:ext>
            </a:extLst>
          </p:cNvPr>
          <p:cNvSpPr txBox="1"/>
          <p:nvPr/>
        </p:nvSpPr>
        <p:spPr>
          <a:xfrm>
            <a:off x="467544" y="468378"/>
            <a:ext cx="835292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Победа под Сталинградом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 результате битвы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Красная Армия прочно                    овладела стратегической инициативой 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и теперь диктовала                                  врагу  свою волю.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98CF1C-B94A-A550-F6C7-A49581E2E1CE}"/>
              </a:ext>
            </a:extLst>
          </p:cNvPr>
          <p:cNvSpPr/>
          <p:nvPr/>
        </p:nvSpPr>
        <p:spPr>
          <a:xfrm>
            <a:off x="4538965" y="1822595"/>
            <a:ext cx="3923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февраля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одним из Дней воинской славы России – День разгрома советскими войсками немецко-фашистских войск в Сталинградской битве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1943 году.</a:t>
            </a:r>
          </a:p>
        </p:txBody>
      </p:sp>
    </p:spTree>
    <p:extLst>
      <p:ext uri="{BB962C8B-B14F-4D97-AF65-F5344CB8AC3E}">
        <p14:creationId xmlns:p14="http://schemas.microsoft.com/office/powerpoint/2010/main" val="3354590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484313"/>
            <a:ext cx="4724400" cy="865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/>
              <a:t>8 мая 1965г.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40750" cy="1143000"/>
          </a:xfrm>
        </p:spPr>
        <p:txBody>
          <a:bodyPr/>
          <a:lstStyle/>
          <a:p>
            <a:pPr eaLnBrk="1" hangingPunct="1"/>
            <a:r>
              <a:rPr lang="ru-RU" b="1"/>
              <a:t>Город герой – </a:t>
            </a:r>
            <a:r>
              <a:rPr lang="ru-RU" b="1">
                <a:solidFill>
                  <a:srgbClr val="FF6600"/>
                </a:solidFill>
              </a:rPr>
              <a:t>Сталинград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5650" y="558958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Разрушения в Сталинграде, октябрь 1942г.</a:t>
            </a:r>
          </a:p>
        </p:txBody>
      </p:sp>
      <p:pic>
        <p:nvPicPr>
          <p:cNvPr id="16389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49500"/>
            <a:ext cx="45847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1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859338" y="3141663"/>
            <a:ext cx="4103687" cy="33401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ед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4813"/>
            <a:ext cx="1900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540750" cy="820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/>
              <a:t>22 декабря 1942г.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/>
              <a:t>Медаль</a:t>
            </a:r>
            <a:br>
              <a:rPr lang="ru-RU" sz="4000" b="1"/>
            </a:br>
            <a:r>
              <a:rPr lang="ru-RU" sz="4000" b="1"/>
              <a:t>«За Оборону Сталинграда»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288" y="4149725"/>
            <a:ext cx="83518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>
                <a:solidFill>
                  <a:schemeClr val="tx2"/>
                </a:solidFill>
                <a:latin typeface="Tahoma" pitchFamily="34" charset="0"/>
              </a:rPr>
              <a:t>125 человек</a:t>
            </a:r>
            <a:r>
              <a:rPr lang="ru-RU" sz="2400">
                <a:latin typeface="Tahoma" pitchFamily="34" charset="0"/>
              </a:rPr>
              <a:t> получили звание «Герой Советского Союза» в Сталинградской битве</a:t>
            </a:r>
          </a:p>
          <a:p>
            <a:pPr algn="ctr">
              <a:spcBef>
                <a:spcPct val="50000"/>
              </a:spcBef>
            </a:pPr>
            <a:r>
              <a:rPr lang="ru-RU" sz="2400" u="sng">
                <a:solidFill>
                  <a:schemeClr val="tx2"/>
                </a:solidFill>
                <a:latin typeface="Tahoma" pitchFamily="34" charset="0"/>
              </a:rPr>
              <a:t>750 тыс. человек</a:t>
            </a:r>
            <a:r>
              <a:rPr lang="ru-RU" sz="2400">
                <a:latin typeface="Tahoma" pitchFamily="34" charset="0"/>
              </a:rPr>
              <a:t> награждены медалью «За оборону Сталинграда»</a:t>
            </a:r>
          </a:p>
          <a:p>
            <a:pPr algn="just">
              <a:spcBef>
                <a:spcPct val="50000"/>
              </a:spcBef>
            </a:pPr>
            <a:endParaRPr lang="ru-RU" sz="24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ставрация монумента &quot;Родина-мать зовет&quot; завершится осенью — Российская  газета">
            <a:extLst>
              <a:ext uri="{FF2B5EF4-FFF2-40B4-BE49-F238E27FC236}">
                <a16:creationId xmlns:a16="http://schemas.microsoft.com/office/drawing/2014/main" id="{5B7F7D60-FC0F-0A60-702D-F30D39A2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54704" cy="47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06D607-3592-6E5E-20C3-CDD6BB1F73F5}"/>
              </a:ext>
            </a:extLst>
          </p:cNvPr>
          <p:cNvSpPr/>
          <p:nvPr/>
        </p:nvSpPr>
        <p:spPr>
          <a:xfrm>
            <a:off x="3563888" y="36488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Мама́ев курга́н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643563"/>
            <a:ext cx="8643937" cy="1214437"/>
          </a:xfrm>
        </p:spPr>
        <p:txBody>
          <a:bodyPr/>
          <a:lstStyle/>
          <a:p>
            <a:pPr algn="just">
              <a:defRPr/>
            </a:pPr>
            <a:r>
              <a:rPr lang="ru-RU" sz="3200" b="0" cap="none" dirty="0"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У входа на Мамаев курган. Скульптура «Память поколений».</a:t>
            </a:r>
            <a:endParaRPr lang="ru-RU" sz="3200" b="0" dirty="0">
              <a:solidFill>
                <a:srgbClr val="00000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15363" name="Рисунок 8" descr="У входа на Мамаев курган. Скульптура Память поколен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79295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mamaev15_20070120_13425241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06742"/>
            <a:ext cx="7236296" cy="54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B9765-F244-EA53-DF99-6CB41F2A5B80}"/>
              </a:ext>
            </a:extLst>
          </p:cNvPr>
          <p:cNvSpPr txBox="1"/>
          <p:nvPr/>
        </p:nvSpPr>
        <p:spPr>
          <a:xfrm>
            <a:off x="2303748" y="3240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 в Зале воинской славы на Мамаевом Кургане, Волгоград</a:t>
            </a:r>
          </a:p>
        </p:txBody>
      </p:sp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196752"/>
            <a:ext cx="4042791" cy="50897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Скульптура «Родина-мать зовёт!» – одна из самых больших на планете. Её вес – 8000 тонн, высота – 85 метров: 4 метра постамент, 52 метра скульптура.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Меч: длина – 29 метров, вес – 400 тонн 300 кг. Строили весь мемориал 8 лет – с 1959 по 1967гг</a:t>
            </a:r>
          </a:p>
        </p:txBody>
      </p:sp>
      <p:pic>
        <p:nvPicPr>
          <p:cNvPr id="18436" name="Рисунок 5" descr="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126037" cy="59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/>
              <a:t>Почему гитлеровские войска не смогли взять Сталинград?</a:t>
            </a:r>
          </a:p>
          <a:p>
            <a:r>
              <a:rPr lang="ru-RU" sz="2800" dirty="0"/>
              <a:t> Каково историческое значение Сталинградской битвы?</a:t>
            </a:r>
          </a:p>
          <a:p>
            <a:endParaRPr lang="ru-RU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    Вопросы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/>
              <a:t>Начало Великой Отечественной войны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00213"/>
            <a:ext cx="5184775" cy="4897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      </a:t>
            </a:r>
            <a:r>
              <a:rPr lang="ru-RU" sz="2400">
                <a:effectLst/>
                <a:latin typeface="Times New Roman" pitchFamily="18" charset="0"/>
              </a:rPr>
              <a:t>22 июня 1941 года фашистская Германия без объявления войны напала на Советский Союз.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effectLst/>
                <a:latin typeface="Times New Roman" pitchFamily="18" charset="0"/>
              </a:rPr>
              <a:t>      Этот вероломный акт был совершен, несмотря на существование </a:t>
            </a:r>
            <a:r>
              <a:rPr lang="ru-RU" sz="2400">
                <a:effectLst/>
                <a:latin typeface="Arial" charset="0"/>
              </a:rPr>
              <a:t>советско-германского</a:t>
            </a:r>
            <a:r>
              <a:rPr lang="ru-RU" sz="2400">
                <a:effectLst/>
                <a:latin typeface="Times New Roman" pitchFamily="18" charset="0"/>
              </a:rPr>
              <a:t> договора о ненападении. Началась Великая Отечественная война, которая продолжалась 1418 дней и ночей – почти 4 героических и трагических года.</a:t>
            </a:r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844675"/>
            <a:ext cx="3384550" cy="4033838"/>
          </a:xfrm>
        </p:spPr>
      </p:pic>
    </p:spTree>
  </p:cSld>
  <p:clrMapOvr>
    <a:masterClrMapping/>
  </p:clrMapOvr>
  <p:transition>
    <p:pull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>
                <a:effectLst/>
                <a:latin typeface="Arial" charset="0"/>
              </a:rPr>
              <a:t>Разгром немецко-фашистских войск под Сталинградом положил начало коренному перелому в Великой Отечественной войне.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>
                <a:effectLst/>
                <a:latin typeface="Arial" charset="0"/>
              </a:rPr>
              <a:t>Сталинградская битва показала военное искусство советских полководцев, боевое мастерство советских воинов, их выдержку, мужество и героизм.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>
                <a:effectLst/>
                <a:latin typeface="Arial" charset="0"/>
              </a:rPr>
              <a:t>Сталинградская битва укрепила авторитет России в мире.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/>
              <a:t>                           Выводы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sz="4400" dirty="0"/>
              <a:t>Спасибо за внимание!</a:t>
            </a:r>
          </a:p>
          <a:p>
            <a:r>
              <a:rPr lang="ru-RU" dirty="0" smtClean="0"/>
              <a:t>    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5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Победа Красной армии под Москвой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4495800" cy="508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900"/>
              <a:t>             </a:t>
            </a:r>
            <a:r>
              <a:rPr lang="ru-RU" sz="2400">
                <a:effectLst/>
                <a:latin typeface="Arial" charset="0"/>
              </a:rPr>
              <a:t>6 декабря 1941 года войска Западного Калининского и Юго-Западного фронтов перешли в контрнаступление под Москвой.  В январе 1942 года Красная Армия развернула общее наступление на широком фронте и продвинулась на запад местами более чем на 400 километров.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</p:txBody>
      </p:sp>
      <p:pic>
        <p:nvPicPr>
          <p:cNvPr id="6148" name="Picture 9" descr="Image00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205038"/>
            <a:ext cx="4392612" cy="2952750"/>
          </a:xfrm>
        </p:spPr>
      </p:pic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4932363" y="5300663"/>
            <a:ext cx="3816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effectLst/>
                <a:latin typeface="Times New Roman" pitchFamily="18" charset="0"/>
              </a:rPr>
              <a:t>   Парад советских войск на  Красной площади</a:t>
            </a:r>
          </a:p>
          <a:p>
            <a:pPr algn="ctr">
              <a:spcBef>
                <a:spcPct val="50000"/>
              </a:spcBef>
            </a:pPr>
            <a:r>
              <a:rPr lang="ru-RU">
                <a:effectLst/>
                <a:latin typeface="Times New Roman" pitchFamily="18" charset="0"/>
              </a:rPr>
              <a:t>7 ноября 1941 года</a:t>
            </a: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 (1).jpg">
            <a:extLst>
              <a:ext uri="{FF2B5EF4-FFF2-40B4-BE49-F238E27FC236}">
                <a16:creationId xmlns:a16="http://schemas.microsoft.com/office/drawing/2014/main" id="{1017A46A-35FF-0852-0BE8-9DBFD1AE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5" y="332655"/>
            <a:ext cx="8232914" cy="617468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DB9CA6-60C2-61FF-6119-9521A0730379}"/>
              </a:ext>
            </a:extLst>
          </p:cNvPr>
          <p:cNvSpPr txBox="1"/>
          <p:nvPr/>
        </p:nvSpPr>
        <p:spPr>
          <a:xfrm>
            <a:off x="899592" y="1196752"/>
            <a:ext cx="756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12 июля 1942 г. был образован Сталинградский фронт, а день </a:t>
            </a:r>
          </a:p>
          <a:p>
            <a:r>
              <a:rPr lang="ru-RU" b="1" dirty="0">
                <a:solidFill>
                  <a:srgbClr val="C00000"/>
                </a:solidFill>
              </a:rPr>
              <a:t>17 июля </a:t>
            </a:r>
            <a:r>
              <a:rPr lang="ru-RU" b="1" dirty="0">
                <a:solidFill>
                  <a:schemeClr val="bg1"/>
                </a:solidFill>
              </a:rPr>
              <a:t>вошел в историю как начало Сталинградской битвы.   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7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43204B-A140-454F-01DB-02836149C910}"/>
              </a:ext>
            </a:extLst>
          </p:cNvPr>
          <p:cNvSpPr/>
          <p:nvPr/>
        </p:nvSpPr>
        <p:spPr>
          <a:xfrm>
            <a:off x="960757" y="188640"/>
            <a:ext cx="722248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Сталинградская битва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4EAF3E-5411-CF5B-92E2-D9E9492751A9}"/>
              </a:ext>
            </a:extLst>
          </p:cNvPr>
          <p:cNvSpPr/>
          <p:nvPr/>
        </p:nvSpPr>
        <p:spPr>
          <a:xfrm>
            <a:off x="1043608" y="2060848"/>
            <a:ext cx="75608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17 июля 1942 года - </a:t>
            </a:r>
          </a:p>
          <a:p>
            <a:pPr algn="ctr"/>
            <a:r>
              <a:rPr lang="ru-RU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 </a:t>
            </a: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февраля 1943 года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6F63F97-5302-E06C-5D71-42C549189D22}"/>
              </a:ext>
            </a:extLst>
          </p:cNvPr>
          <p:cNvSpPr txBox="1">
            <a:spLocks/>
          </p:cNvSpPr>
          <p:nvPr/>
        </p:nvSpPr>
        <p:spPr>
          <a:xfrm>
            <a:off x="395536" y="2184544"/>
            <a:ext cx="8532440" cy="472231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крупнейших битв Второй Мировой войны. Она продолжалась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дней.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Сталинградской битве было убито русских и немцев около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солдат и офицеров, 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2тыс.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 ,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минометов, около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тыс.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самолетов.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A1F1C8-B767-A270-1E49-2E9DE95290F4}"/>
              </a:ext>
            </a:extLst>
          </p:cNvPr>
          <p:cNvSpPr/>
          <p:nvPr/>
        </p:nvSpPr>
        <p:spPr>
          <a:xfrm>
            <a:off x="179512" y="47667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Сталинград, был назван в честь </a:t>
            </a:r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Иосифа Виссарионовича Сталина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бывшего в то время руководителя нашего государства. Сталинград — большой город,  расположен на  берегу реки  Волги. </a:t>
            </a:r>
          </a:p>
          <a:p>
            <a:r>
              <a:rPr lang="ru-RU" sz="24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это город Волгоград.</a:t>
            </a:r>
          </a:p>
          <a:p>
            <a:endParaRPr lang="ru-RU" sz="24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сейчас                                            Сталинград 1940 год.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C792D-0CB9-9117-04C3-CCA79486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46" y="3244562"/>
            <a:ext cx="3816425" cy="3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F6FFE8F-D47D-88E4-88E2-89C7CD9F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393" y="3244562"/>
            <a:ext cx="4541205" cy="3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4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264774382_cvc2v-11.jpg">
            <a:extLst>
              <a:ext uri="{FF2B5EF4-FFF2-40B4-BE49-F238E27FC236}">
                <a16:creationId xmlns:a16="http://schemas.microsoft.com/office/drawing/2014/main" id="{CC8B89E0-FC1F-D859-7436-42408213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32" y="309345"/>
            <a:ext cx="8345936" cy="6239309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C37467-FD6F-2FE9-BC9C-1F82F9716E98}"/>
              </a:ext>
            </a:extLst>
          </p:cNvPr>
          <p:cNvSpPr/>
          <p:nvPr/>
        </p:nvSpPr>
        <p:spPr>
          <a:xfrm>
            <a:off x="2195736" y="2001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Довоенный Сталинград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20DC7B-461C-7C4B-97AF-AAFCB712F3FE}"/>
              </a:ext>
            </a:extLst>
          </p:cNvPr>
          <p:cNvSpPr/>
          <p:nvPr/>
        </p:nvSpPr>
        <p:spPr>
          <a:xfrm>
            <a:off x="5058308" y="692696"/>
            <a:ext cx="3779912" cy="2554545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1940-му году Сталинград превратился в один из крупных промышленных центров страны. Накануне войны в нём проживало около полумиллиона человек и насчитывалось свыше 120 промышленных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421066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44235-A207-C7BA-0596-D7DA44749FE2}"/>
              </a:ext>
            </a:extLst>
          </p:cNvPr>
          <p:cNvSpPr txBox="1"/>
          <p:nvPr/>
        </p:nvSpPr>
        <p:spPr>
          <a:xfrm>
            <a:off x="3167843" y="273223"/>
            <a:ext cx="280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146554-B27B-ED7A-9E13-8D589BD99BE8}"/>
              </a:ext>
            </a:extLst>
          </p:cNvPr>
          <p:cNvSpPr/>
          <p:nvPr/>
        </p:nvSpPr>
        <p:spPr>
          <a:xfrm>
            <a:off x="539552" y="69269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городе работал тракторный завод, который давал стране 50% тракторов. В 1940 году на его базе начинается производство танков Т-34. Важное оборонное значение имела продукция заводов «Красный Октябрь» и «Баррикады».</a:t>
            </a:r>
          </a:p>
        </p:txBody>
      </p:sp>
      <p:pic>
        <p:nvPicPr>
          <p:cNvPr id="5" name="Picture 5" descr="C:\Users\User\Desktop\62513546_vgtz.jpg">
            <a:extLst>
              <a:ext uri="{FF2B5EF4-FFF2-40B4-BE49-F238E27FC236}">
                <a16:creationId xmlns:a16="http://schemas.microsoft.com/office/drawing/2014/main" id="{2680B85C-5EFD-B1E6-452C-B348D3A1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22" y="2132856"/>
            <a:ext cx="8425355" cy="422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242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</TotalTime>
  <Words>895</Words>
  <Application>Microsoft Office PowerPoint</Application>
  <PresentationFormat>Экран (4:3)</PresentationFormat>
  <Paragraphs>116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Constantia</vt:lpstr>
      <vt:lpstr>Impact</vt:lpstr>
      <vt:lpstr>Tahoma</vt:lpstr>
      <vt:lpstr>Times New Roman</vt:lpstr>
      <vt:lpstr>Wingdings</vt:lpstr>
      <vt:lpstr>Wingdings 2</vt:lpstr>
      <vt:lpstr>Бумажная</vt:lpstr>
      <vt:lpstr>Презентация PowerPoint</vt:lpstr>
      <vt:lpstr>                         Вопросы</vt:lpstr>
      <vt:lpstr>Начало Великой Отечественной войны</vt:lpstr>
      <vt:lpstr>Победа Красной армии под Москвой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Битва за Мамаев курган 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герой – Сталинград</vt:lpstr>
      <vt:lpstr>Медаль «За Оборону Сталинграда»</vt:lpstr>
      <vt:lpstr>Презентация PowerPoint</vt:lpstr>
      <vt:lpstr>У входа на Мамаев курган. Скульптура «Память поколений».</vt:lpstr>
      <vt:lpstr>Презентация PowerPoint</vt:lpstr>
      <vt:lpstr> </vt:lpstr>
      <vt:lpstr>                          Вопросы</vt:lpstr>
      <vt:lpstr>                          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Родители</dc:creator>
  <cp:lastModifiedBy>ЗИНА</cp:lastModifiedBy>
  <cp:revision>16</cp:revision>
  <dcterms:created xsi:type="dcterms:W3CDTF">2013-02-01T15:17:24Z</dcterms:created>
  <dcterms:modified xsi:type="dcterms:W3CDTF">2026-02-05T18:09:03Z</dcterms:modified>
</cp:coreProperties>
</file>