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3" r:id="rId18"/>
    <p:sldId id="274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3002-ECDB-45EC-919B-5A3B01C04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2195513" y="2492375"/>
            <a:ext cx="4824412" cy="309721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 выступления: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«Опыт работы педагога художественной направленности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программе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«Маленькие роли»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450" y="-171450"/>
            <a:ext cx="6697663" cy="13684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Сотрудничество с родителями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3789363"/>
            <a:ext cx="7343775" cy="2436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6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1600" b="1" dirty="0" smtClean="0">
                <a:solidFill>
                  <a:schemeClr val="accent2"/>
                </a:solidFill>
              </a:rPr>
              <a:t>К</a:t>
            </a:r>
            <a:r>
              <a:rPr lang="ru-RU" sz="1600" dirty="0" smtClean="0">
                <a:solidFill>
                  <a:schemeClr val="accent2"/>
                </a:solidFill>
              </a:rPr>
              <a:t>ОНСУЛЬТАЦИИ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1600" b="1" dirty="0" smtClean="0">
                <a:solidFill>
                  <a:schemeClr val="accent2"/>
                </a:solidFill>
              </a:rPr>
              <a:t>У</a:t>
            </a:r>
            <a:r>
              <a:rPr lang="ru-RU" sz="1600" dirty="0" smtClean="0">
                <a:solidFill>
                  <a:schemeClr val="accent2"/>
                </a:solidFill>
              </a:rPr>
              <a:t>ЧАСТИЕ В ТЕАТРАЛИЗОВАННЫХ ПРЕДСТАВЛЕНИЯХ 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1600" b="1" dirty="0" smtClean="0">
                <a:solidFill>
                  <a:schemeClr val="accent2"/>
                </a:solidFill>
              </a:rPr>
              <a:t>П</a:t>
            </a:r>
            <a:r>
              <a:rPr lang="ru-RU" sz="1600" dirty="0" smtClean="0">
                <a:solidFill>
                  <a:schemeClr val="accent2"/>
                </a:solidFill>
              </a:rPr>
              <a:t>ОМОЩЬ В ИЗГОТОВЛЕНИИ КУКОЛ ДЛЯ РАЗЛИЧНЫХ ТЕАТРОВ, ДЕКОРАЦИЙ</a:t>
            </a:r>
          </a:p>
        </p:txBody>
      </p:sp>
      <p:pic>
        <p:nvPicPr>
          <p:cNvPr id="49160" name="Picture 8" descr="dlja_nashikh_ljubimykh_mam_i_p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1268413"/>
            <a:ext cx="3311525" cy="23431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6697663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Monotype Corsiva" pitchFamily="66" charset="0"/>
              </a:rPr>
              <a:t>Результаты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343775" cy="459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ОЛЬШИНСТВО ДЕТЕЙ УМЕЛО ИСПОЛЬЗУЮТ СРЕДСТВА ТЕАТРАЛЬНОЙ ВЫРАЗИТЕЛЬНОСТИ: МИМИКУ, ЖЕСТ,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ДВИЖЕНИЯ, ИНТОНАЦИИ;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ЛАДЕЮТ ПРОСТЕЙШИМИ ИСПОЛНИТЕЛЬСКИМИ НАВЫКАМИ И АКТИВНО УЧАСТВУЮТ В ТЕАТРАЛИЗОВАННЫХ ПРЕДСТАВЛЕНИЯХ;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УДОВОЛЬСТВИЕМ ВЫПОЛНЯЮТ ТВОРЧЕСКИЕ ЗАДАНИЯ;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ШКОЛЬНИКОВ  ПОЯВИЛОСЬ ЖЕЛАНИЕ САМОСТОЯТЕЛЬНО ОРГАНИЗОВЫВАТЬ НЕБОЛЬШИЕ ТЕАТРАЛЬНЫЕ  ПОСТАНОВКИ;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ДЕТИ УЧАТСЯ ПЕРЕДАВАТЬ НАСТРОЕНИЕ, ХАРАКТЕР ГЕРОЕВ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  <a:defRPr/>
            </a:pPr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dirty="0" smtClean="0"/>
          </a:p>
        </p:txBody>
      </p:sp>
      <p:pic>
        <p:nvPicPr>
          <p:cNvPr id="24584" name="Picture 9" descr="i (8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1176338"/>
            <a:ext cx="1152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33375"/>
            <a:ext cx="703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697662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  <a:latin typeface="Monotype Corsiva" pitchFamily="66" charset="0"/>
              </a:rPr>
              <a:t>Перспективы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7343775" cy="4713288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sz="2000" b="1" dirty="0" smtClean="0">
                <a:solidFill>
                  <a:schemeClr val="accent2"/>
                </a:solidFill>
              </a:rPr>
              <a:t>П</a:t>
            </a:r>
            <a:r>
              <a:rPr lang="ru-RU" sz="2000" dirty="0" smtClean="0">
                <a:solidFill>
                  <a:schemeClr val="accent2"/>
                </a:solidFill>
              </a:rPr>
              <a:t>родолжать работу по данной программе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b="1" dirty="0" smtClean="0">
                <a:solidFill>
                  <a:schemeClr val="accent2"/>
                </a:solidFill>
              </a:rPr>
              <a:t>И</a:t>
            </a:r>
            <a:r>
              <a:rPr lang="ru-RU" sz="2000" dirty="0" smtClean="0">
                <a:solidFill>
                  <a:schemeClr val="accent2"/>
                </a:solidFill>
              </a:rPr>
              <a:t>зучать, обобщать и применять на практике новые методики, знакомиться с опытом работы других педагогов ;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b="1" dirty="0" smtClean="0">
                <a:solidFill>
                  <a:schemeClr val="accent2"/>
                </a:solidFill>
              </a:rPr>
              <a:t>П</a:t>
            </a:r>
            <a:r>
              <a:rPr lang="ru-RU" sz="2000" dirty="0" smtClean="0">
                <a:solidFill>
                  <a:schemeClr val="accent2"/>
                </a:solidFill>
              </a:rPr>
              <a:t>родолжать работу с детьми, ставить новые спектакли.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25608" name="Picture 9" descr="i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1196975"/>
            <a:ext cx="936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64178029_1284823439_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076700"/>
            <a:ext cx="172561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706437"/>
          </a:xfrm>
        </p:spPr>
        <p:txBody>
          <a:bodyPr/>
          <a:lstStyle/>
          <a:p>
            <a:pPr eaLnBrk="1" hangingPunct="1"/>
            <a:endParaRPr lang="ru-RU" sz="3200" b="1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343775" cy="4957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8193" name="Picture 1" descr="C:\Users\albina\Desktop\Screenshot_20260406_141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60648"/>
            <a:ext cx="4896544" cy="3028152"/>
          </a:xfrm>
          <a:prstGeom prst="rect">
            <a:avLst/>
          </a:prstGeom>
          <a:noFill/>
        </p:spPr>
      </p:pic>
      <p:pic>
        <p:nvPicPr>
          <p:cNvPr id="8194" name="Picture 2" descr="C:\Users\albina\Desktop\Screenshot_20260406_141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356992"/>
            <a:ext cx="4284588" cy="2840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697662" cy="792163"/>
          </a:xfrm>
        </p:spPr>
        <p:txBody>
          <a:bodyPr/>
          <a:lstStyle/>
          <a:p>
            <a:pPr eaLnBrk="1" hangingPunct="1"/>
            <a:endParaRPr lang="ru-RU" sz="3600" b="1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7088" y="476673"/>
            <a:ext cx="7343775" cy="56780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71550" y="3216593"/>
            <a:ext cx="7200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dirty="0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ru-RU" sz="1400" dirty="0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ru-RU" sz="1400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Tx/>
              <a:buChar char="-"/>
            </a:pPr>
            <a:endParaRPr lang="ru-RU" sz="1400" dirty="0">
              <a:solidFill>
                <a:schemeClr val="accent2"/>
              </a:solidFill>
            </a:endParaRPr>
          </a:p>
          <a:p>
            <a:pPr algn="ctr">
              <a:buFontTx/>
              <a:buChar char="-"/>
            </a:pPr>
            <a:endParaRPr lang="ru-RU" sz="1400" dirty="0">
              <a:solidFill>
                <a:schemeClr val="accent2"/>
              </a:solidFill>
            </a:endParaRPr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6145" name="Picture 1" descr="C:\Users\albina\Desktop\Screenshot_20260406_141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76672"/>
            <a:ext cx="3332910" cy="5949280"/>
          </a:xfrm>
          <a:prstGeom prst="rect">
            <a:avLst/>
          </a:prstGeom>
          <a:noFill/>
        </p:spPr>
      </p:pic>
      <p:pic>
        <p:nvPicPr>
          <p:cNvPr id="6146" name="Picture 2" descr="C:\Users\albina\Desktop\Screenshot_20260406_1413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6672"/>
            <a:ext cx="3177927" cy="5819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7064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  <a:latin typeface="Monotype Corsiva" pitchFamily="66" charset="0"/>
              </a:rPr>
              <a:t>Виды театров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343775" cy="4957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5121" name="Picture 1" descr="C:\Users\albina\Desktop\XlcDMjxtO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48680"/>
            <a:ext cx="7511771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7064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  <a:latin typeface="Monotype Corsiva" pitchFamily="66" charset="0"/>
              </a:rPr>
              <a:t>Виды театров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343775" cy="4957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4097" name="Picture 1" descr="C:\Users\albina\Desktop\Screenshot_20260406_1414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6672"/>
            <a:ext cx="7416824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33375"/>
            <a:ext cx="69453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04813"/>
            <a:ext cx="7037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  <a:latin typeface="Monotype Corsiva" pitchFamily="66" charset="0"/>
              </a:rPr>
              <a:t>Вывод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343775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Театрализованная игра </a:t>
            </a:r>
            <a:r>
              <a:rPr lang="ru-RU" sz="3600" dirty="0" smtClean="0">
                <a:solidFill>
                  <a:schemeClr val="accent2"/>
                </a:solidFill>
              </a:rPr>
              <a:t>— один из самых эффективных способов воздействия на ребенка, в котором наиболее ярко проявляется принцип обучения: </a:t>
            </a:r>
            <a:r>
              <a:rPr lang="ru-RU" sz="3600" b="1" dirty="0" smtClean="0">
                <a:solidFill>
                  <a:schemeClr val="accent2"/>
                </a:solidFill>
              </a:rPr>
              <a:t>учить играя!</a:t>
            </a:r>
          </a:p>
          <a:p>
            <a:pPr eaLnBrk="1" hangingPunct="1">
              <a:buFontTx/>
              <a:buNone/>
              <a:defRPr/>
            </a:pPr>
            <a:r>
              <a:rPr lang="ru-RU" sz="36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26632" name="Picture 9" descr="i (1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5084763"/>
            <a:ext cx="8699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i (1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868863"/>
            <a:ext cx="9667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021_w508_h4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5032375"/>
            <a:ext cx="12001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513" y="2205038"/>
            <a:ext cx="4824412" cy="2952750"/>
          </a:xfrm>
        </p:spPr>
        <p:txBody>
          <a:bodyPr/>
          <a:lstStyle/>
          <a:p>
            <a:pPr eaLnBrk="1" hangingPunct="1"/>
            <a:endParaRPr lang="ru-RU" sz="5400" smtClean="0">
              <a:latin typeface="Monotype Corsiva" pitchFamily="66" charset="0"/>
            </a:endParaRPr>
          </a:p>
        </p:txBody>
      </p:sp>
      <p:pic>
        <p:nvPicPr>
          <p:cNvPr id="2867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0017-017-Spasibo-za-vniman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844675"/>
            <a:ext cx="6191250" cy="4176713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7778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  <a:latin typeface="Monotype Corsiva" pitchFamily="66" charset="0"/>
              </a:rPr>
              <a:t>Актуальность</a:t>
            </a:r>
          </a:p>
        </p:txBody>
      </p:sp>
      <p:sp>
        <p:nvSpPr>
          <p:cNvPr id="5127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343775" cy="49577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0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</p:txBody>
      </p:sp>
      <p:pic>
        <p:nvPicPr>
          <p:cNvPr id="4104" name="Picture 19" descr="555 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645024"/>
            <a:ext cx="4032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59632" y="177281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Программа«Маленькие роли»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связана с необходимостью формирования у обучающихся качеств, которые станут залогом их успешности в будущем: выразительности, умения излагать свои мысли, эмоциональной устойчивости, ответственности и трудолюбия. Даная программа является актуальной, так как театральная деятельность может явиться мощным инструментом развития всех качеств личности обучающихся.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33375"/>
            <a:ext cx="7037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850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Monotype Corsiva" pitchFamily="66" charset="0"/>
              </a:rPr>
              <a:t>Цель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412776"/>
            <a:ext cx="7992367" cy="4741962"/>
          </a:xfrm>
        </p:spPr>
        <p:txBody>
          <a:bodyPr/>
          <a:lstStyle/>
          <a:p>
            <a:pPr eaLnBrk="1" hangingPunct="1">
              <a:buNone/>
            </a:pPr>
            <a:endParaRPr lang="ru-RU" b="1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1200" dirty="0" smtClean="0"/>
              <a:t>    </a:t>
            </a:r>
          </a:p>
          <a:p>
            <a:pPr eaLnBrk="1" hangingPunct="1"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гармоничное развитие личности ребенка средствами эстетического образования; развитие его художественно – творческих умений; нравственное становление.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71600" y="1968205"/>
            <a:ext cx="81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программы:</a:t>
            </a:r>
          </a:p>
        </p:txBody>
      </p:sp>
      <p:pic>
        <p:nvPicPr>
          <p:cNvPr id="17410" name="Picture 2" descr="C:\Users\albina\Desktop\flEbJUJHv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780928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33375"/>
            <a:ext cx="703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  <a:latin typeface="Monotype Corsiva" pitchFamily="66" charset="0"/>
              </a:rPr>
              <a:t>Задачи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7343775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1.Побуждать детей участвовать в беседах о театре (театр, актеры, зрители, поведение людей в зрительном зале).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2. Формировать умение следить за развитием действия в играх-драматизациях и кукольных спектаклях, созданных взрослыми и старшими детьми.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3. Учить имитировать характерные действия персонажей (птички летают, козленок скачет), передавать эмоциональное состояние человека (мимикой, позой, жестом, движением).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4. Вызывать желание действовать с элементами костюмов (шапочки, воротнички и т. д.) и атрибутами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развивающие;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1. Способствовать развитию речи и ее выразительности.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2. Развивать творческое воображение.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воспитательные: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Воспитывать стремление действовать согласованно, желание выступать перед куклами и сверстниками.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Пробуждать в детях способность живо представлять происходящее, горячо чувствовать</a:t>
            </a:r>
            <a:r>
              <a:rPr lang="ru-RU" sz="1800" dirty="0" smtClean="0"/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сопереживать</a:t>
            </a:r>
          </a:p>
        </p:txBody>
      </p:sp>
      <p:pic>
        <p:nvPicPr>
          <p:cNvPr id="6152" name="Picture 8" descr="a96cee8664ad0fbab0b405393b3d260b90c15b3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365104"/>
            <a:ext cx="23399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669766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Monotype Corsiva" pitchFamily="66" charset="0"/>
              </a:rPr>
              <a:t>Принципы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87425" y="1557338"/>
            <a:ext cx="7343775" cy="4525962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sz="2400" b="1" dirty="0" smtClean="0">
                <a:solidFill>
                  <a:schemeClr val="accent2"/>
                </a:solidFill>
              </a:rPr>
              <a:t>С</a:t>
            </a:r>
            <a:r>
              <a:rPr lang="ru-RU" sz="2400" dirty="0" smtClean="0">
                <a:solidFill>
                  <a:schemeClr val="accent2"/>
                </a:solidFill>
              </a:rPr>
              <a:t>оздание развивающей среды.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b="1" dirty="0" smtClean="0">
                <a:solidFill>
                  <a:schemeClr val="accent2"/>
                </a:solidFill>
              </a:rPr>
              <a:t>А</a:t>
            </a:r>
            <a:r>
              <a:rPr lang="ru-RU" sz="2400" dirty="0" smtClean="0">
                <a:solidFill>
                  <a:schemeClr val="accent2"/>
                </a:solidFill>
              </a:rPr>
              <a:t>ктивность и самовыражение.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b="1" dirty="0" smtClean="0">
                <a:solidFill>
                  <a:schemeClr val="accent2"/>
                </a:solidFill>
              </a:rPr>
              <a:t>И</a:t>
            </a:r>
            <a:r>
              <a:rPr lang="ru-RU" sz="2400" dirty="0" smtClean="0">
                <a:solidFill>
                  <a:schemeClr val="accent2"/>
                </a:solidFill>
              </a:rPr>
              <a:t>ндивидуальный подход к детям.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b="1" dirty="0" smtClean="0">
                <a:solidFill>
                  <a:schemeClr val="accent2"/>
                </a:solidFill>
              </a:rPr>
              <a:t>П</a:t>
            </a:r>
            <a:r>
              <a:rPr lang="ru-RU" sz="2400" dirty="0" smtClean="0">
                <a:solidFill>
                  <a:schemeClr val="accent2"/>
                </a:solidFill>
              </a:rPr>
              <a:t>реемственность.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b="1" dirty="0" smtClean="0">
                <a:solidFill>
                  <a:schemeClr val="accent2"/>
                </a:solidFill>
              </a:rPr>
              <a:t>Н</a:t>
            </a:r>
            <a:r>
              <a:rPr lang="ru-RU" sz="2400" dirty="0" smtClean="0">
                <a:solidFill>
                  <a:schemeClr val="accent2"/>
                </a:solidFill>
              </a:rPr>
              <a:t>аглядность.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60350"/>
            <a:ext cx="70373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Основные формы организации театрализованной деятельности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Непосредственно – образовательная деятельность.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>
                <a:solidFill>
                  <a:schemeClr val="accent2"/>
                </a:solidFill>
              </a:rPr>
              <a:t>Совместная деятельность взрослых и детей.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>
                <a:solidFill>
                  <a:schemeClr val="accent2"/>
                </a:solidFill>
              </a:rPr>
              <a:t>Самостоятельная деятельность детей.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pic>
        <p:nvPicPr>
          <p:cNvPr id="15369" name="Picture 9" descr="13583413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284538"/>
            <a:ext cx="24971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i (2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407670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0_802d8_53263e94_X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4221163"/>
            <a:ext cx="2206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220663"/>
            <a:ext cx="6697662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</a:rPr>
              <a:t>Цели театрализованных занятий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ru-RU" sz="2800" b="1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Развитие речи и навыков театральной исполнительской деятельности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Создание атмосферы творчества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Развитие музыкальных способностей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Занятия, включающие театрализованную игру, выполняют одновременно воспитательные, познавательные и развивающие функции.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697662" cy="8651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</a:rPr>
              <a:t>Занятия в основном строятся по единой схеме: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schemeClr val="accent2"/>
                </a:solidFill>
              </a:rPr>
              <a:t>Введение в тему, создание эмоционального настроения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schemeClr val="accent2"/>
                </a:solidFill>
              </a:rPr>
              <a:t>Театрализованная игра (обыгрывание стихотворений, сказок):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schemeClr val="accent2"/>
                </a:solidFill>
              </a:rPr>
              <a:t> Действия детей с кукольными персонажами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schemeClr val="accent2"/>
                </a:solidFill>
              </a:rPr>
              <a:t> Непосредственные действия детей по ролям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schemeClr val="accent2"/>
                </a:solidFill>
              </a:rPr>
              <a:t> Литературная деятельность (диалоги и монологи)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schemeClr val="accent2"/>
                </a:solidFill>
              </a:rPr>
              <a:t> Изобразительная деятельность — дети создают декорации, костюмы персонажей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schemeClr val="accent2"/>
                </a:solidFill>
              </a:rPr>
              <a:t>Музыкальное исполнительство- исполнение знакомых песен от лица персонажа, их </a:t>
            </a:r>
            <a:r>
              <a:rPr lang="ru-RU" sz="2000" dirty="0" err="1" smtClean="0">
                <a:solidFill>
                  <a:schemeClr val="accent2"/>
                </a:solidFill>
              </a:rPr>
              <a:t>инсценирование</a:t>
            </a:r>
            <a:r>
              <a:rPr lang="ru-RU" sz="2000" dirty="0" smtClean="0">
                <a:solidFill>
                  <a:schemeClr val="accent2"/>
                </a:solidFill>
              </a:rPr>
              <a:t>, напевание.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476250"/>
            <a:ext cx="7037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8"/>
          <p:cNvSpPr>
            <a:spLocks noGrp="1" noChangeArrowheads="1"/>
          </p:cNvSpPr>
          <p:nvPr>
            <p:ph type="title"/>
          </p:nvPr>
        </p:nvSpPr>
        <p:spPr>
          <a:xfrm>
            <a:off x="592138" y="28416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</a:rPr>
              <a:t>Совместная деятельность педагога и детей</a:t>
            </a:r>
          </a:p>
        </p:txBody>
      </p:sp>
      <p:sp>
        <p:nvSpPr>
          <p:cNvPr id="104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  <a:p>
            <a:pPr eaLnBrk="1" hangingPunct="1"/>
            <a:endParaRPr lang="ru-RU" sz="2800" smtClean="0"/>
          </a:p>
        </p:txBody>
      </p:sp>
      <p:graphicFrame>
        <p:nvGraphicFramePr>
          <p:cNvPr id="26632" name="Organization Chart 8"/>
          <p:cNvGraphicFramePr>
            <a:graphicFrameLocks/>
          </p:cNvGraphicFramePr>
          <p:nvPr>
            <p:ph sz="quarter" idx="2"/>
          </p:nvPr>
        </p:nvGraphicFramePr>
        <p:xfrm>
          <a:off x="1187450" y="1412875"/>
          <a:ext cx="6778625" cy="23018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aphicFrame>
        <p:nvGraphicFramePr>
          <p:cNvPr id="26643" name="Organization Chart 19"/>
          <p:cNvGraphicFramePr>
            <a:graphicFrameLocks/>
          </p:cNvGraphicFramePr>
          <p:nvPr>
            <p:ph sz="quarter" idx="3"/>
          </p:nvPr>
        </p:nvGraphicFramePr>
        <p:xfrm>
          <a:off x="1403648" y="3717032"/>
          <a:ext cx="6923087" cy="2265363"/>
        </p:xfrm>
        <a:graphic>
          <a:graphicData uri="http://schemas.openxmlformats.org/drawingml/2006/compatibility">
            <com:legacyDrawing xmlns:com="http://schemas.openxmlformats.org/drawingml/2006/compatibility" spid="_x0000_s1035"/>
          </a:graphicData>
        </a:graphic>
      </p:graphicFrame>
      <p:pic>
        <p:nvPicPr>
          <p:cNvPr id="1050" name="Picture 30" descr="i (4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4724400"/>
            <a:ext cx="1162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6632" grpId="0"/>
      <p:bldDgm spid="266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543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выступления:  «Опыт работы педагога художественной направленности  по программе  «Маленькие роли» </vt:lpstr>
      <vt:lpstr>Актуальность</vt:lpstr>
      <vt:lpstr>Цель</vt:lpstr>
      <vt:lpstr>Задачи</vt:lpstr>
      <vt:lpstr>Принципы</vt:lpstr>
      <vt:lpstr>Основные формы организации театрализованной деятельности</vt:lpstr>
      <vt:lpstr>Цели театрализованных занятий  </vt:lpstr>
      <vt:lpstr>Занятия в основном строятся по единой схеме:</vt:lpstr>
      <vt:lpstr>Совместная деятельность педагога и детей</vt:lpstr>
      <vt:lpstr>Сотрудничество с родителями</vt:lpstr>
      <vt:lpstr>Результаты</vt:lpstr>
      <vt:lpstr>Перспективы</vt:lpstr>
      <vt:lpstr>Слайд 13</vt:lpstr>
      <vt:lpstr>Слайд 14</vt:lpstr>
      <vt:lpstr>Виды театров</vt:lpstr>
      <vt:lpstr>Виды театров</vt:lpstr>
      <vt:lpstr>Вывод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выступления:  «Опыт работы педагога художественной направленности  по программе  «Маленькие роли» </dc:title>
  <dc:creator>albina</dc:creator>
  <cp:lastModifiedBy>Учитель </cp:lastModifiedBy>
  <cp:revision>9</cp:revision>
  <dcterms:created xsi:type="dcterms:W3CDTF">2026-04-12T17:05:00Z</dcterms:created>
  <dcterms:modified xsi:type="dcterms:W3CDTF">2026-04-12T18:22:37Z</dcterms:modified>
</cp:coreProperties>
</file>