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9" r:id="rId1"/>
  </p:sldMasterIdLst>
  <p:notesMasterIdLst>
    <p:notesMasterId r:id="rId11"/>
  </p:notesMasterIdLst>
  <p:sldIdLst>
    <p:sldId id="260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Outfit Medium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IBM Plex Sans" panose="020B0604020202020204" charset="0"/>
      <p:regular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4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70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33F6B-683E-48BD-BC7F-4B3E7E1B88A4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08BB-B4A9-4496-81E8-B959902F4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35593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33F6B-683E-48BD-BC7F-4B3E7E1B88A4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08BB-B4A9-4496-81E8-B959902F4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83663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33F6B-683E-48BD-BC7F-4B3E7E1B88A4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08BB-B4A9-4496-81E8-B959902F4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8557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265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136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13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084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769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941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675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5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33F6B-683E-48BD-BC7F-4B3E7E1B88A4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08BB-B4A9-4496-81E8-B959902F4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38654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51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33F6B-683E-48BD-BC7F-4B3E7E1B88A4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08BB-B4A9-4496-81E8-B959902F4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98297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33F6B-683E-48BD-BC7F-4B3E7E1B88A4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08BB-B4A9-4496-81E8-B959902F4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26165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33F6B-683E-48BD-BC7F-4B3E7E1B88A4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08BB-B4A9-4496-81E8-B959902F4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9960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33F6B-683E-48BD-BC7F-4B3E7E1B88A4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08BB-B4A9-4496-81E8-B959902F4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4977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33F6B-683E-48BD-BC7F-4B3E7E1B88A4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08BB-B4A9-4496-81E8-B959902F4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26715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33F6B-683E-48BD-BC7F-4B3E7E1B88A4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08BB-B4A9-4496-81E8-B959902F4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8095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33F6B-683E-48BD-BC7F-4B3E7E1B88A4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08BB-B4A9-4496-81E8-B959902F4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15870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33F6B-683E-48BD-BC7F-4B3E7E1B88A4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B08BB-B4A9-4496-81E8-B959902F4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85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617647" y="1591508"/>
            <a:ext cx="8088953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День Конституции: праздник Закона и Единства</a:t>
            </a:r>
            <a:endParaRPr lang="en-US" sz="4450" b="1" dirty="0"/>
          </a:p>
        </p:txBody>
      </p:sp>
      <p:sp>
        <p:nvSpPr>
          <p:cNvPr id="4" name="Text 1"/>
          <p:cNvSpPr/>
          <p:nvPr/>
        </p:nvSpPr>
        <p:spPr>
          <a:xfrm>
            <a:off x="7034008" y="4138986"/>
            <a:ext cx="767259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День Конституции — это день закона, Права и защиты наших граждан! Его мы встретим с почестью сегодня, Для России — день из самых важных!</a:t>
            </a:r>
            <a:endParaRPr lang="en-US" sz="2000" b="1" dirty="0"/>
          </a:p>
        </p:txBody>
      </p:sp>
      <p:sp>
        <p:nvSpPr>
          <p:cNvPr id="5" name="Shape 2"/>
          <p:cNvSpPr/>
          <p:nvPr/>
        </p:nvSpPr>
        <p:spPr>
          <a:xfrm>
            <a:off x="6857133" y="4058007"/>
            <a:ext cx="30480" cy="1599009"/>
          </a:xfrm>
          <a:prstGeom prst="rect">
            <a:avLst/>
          </a:prstGeom>
          <a:solidFill>
            <a:srgbClr val="A2B9F9"/>
          </a:solidFill>
          <a:ln/>
        </p:spPr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71252" cy="82295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</p:sp>
      <p:sp>
        <p:nvSpPr>
          <p:cNvPr id="5" name="Text 1"/>
          <p:cNvSpPr/>
          <p:nvPr/>
        </p:nvSpPr>
        <p:spPr>
          <a:xfrm>
            <a:off x="793790" y="25100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Конституция — основной закон государства</a:t>
            </a:r>
            <a:endParaRPr lang="en-US" sz="4450" b="1" dirty="0"/>
          </a:p>
        </p:txBody>
      </p:sp>
      <p:sp>
        <p:nvSpPr>
          <p:cNvPr id="6" name="Text 2"/>
          <p:cNvSpPr/>
          <p:nvPr/>
        </p:nvSpPr>
        <p:spPr>
          <a:xfrm>
            <a:off x="304800" y="4267795"/>
            <a:ext cx="856705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Главная цель государства — не создать рай на земле, а не допустить ада. Сегодня мы поговорим о важности соблюдения законов, формировании активной гражданской позиции и правового сознания, а также о развитии умения работать в команде.</a:t>
            </a:r>
            <a:endParaRPr lang="en-US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364" y="0"/>
            <a:ext cx="574603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86220"/>
            <a:ext cx="65737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Что такое Конституция?</a:t>
            </a:r>
            <a:endParaRPr lang="en-US" sz="4450" b="1" dirty="0"/>
          </a:p>
        </p:txBody>
      </p:sp>
      <p:sp>
        <p:nvSpPr>
          <p:cNvPr id="3" name="Text 1"/>
          <p:cNvSpPr/>
          <p:nvPr/>
        </p:nvSpPr>
        <p:spPr>
          <a:xfrm>
            <a:off x="793790" y="2439233"/>
            <a:ext cx="692443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666666"/>
                </a:solidFill>
                <a:highlight>
                  <a:srgbClr val="C6E7BD"/>
                </a:highlight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Конституция Российской Федерации — основной закон нашей страны</a:t>
            </a:r>
            <a:r>
              <a:rPr lang="en-US" sz="175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; единый, имеющий высшую юридическую силу, прямое действие и верховенство на всей территории Российской Федерации политико-правовой акт.</a:t>
            </a:r>
            <a:endParaRPr lang="en-US" sz="1750" b="1" dirty="0"/>
          </a:p>
        </p:txBody>
      </p:sp>
      <p:sp>
        <p:nvSpPr>
          <p:cNvPr id="4" name="Text 2"/>
          <p:cNvSpPr/>
          <p:nvPr/>
        </p:nvSpPr>
        <p:spPr>
          <a:xfrm>
            <a:off x="793790" y="4094917"/>
            <a:ext cx="692443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Посредством этого акта народ учредил основные принципы устройства общества и государства, определил субъекты государственной власти, механизм её осуществления, закрепил охраняемые государством права, свободы и обязанности человека и гражданина.</a:t>
            </a:r>
            <a:endParaRPr lang="en-US" sz="1750" b="1" dirty="0"/>
          </a:p>
        </p:txBody>
      </p:sp>
      <p:sp>
        <p:nvSpPr>
          <p:cNvPr id="5" name="Text 3"/>
          <p:cNvSpPr/>
          <p:nvPr/>
        </p:nvSpPr>
        <p:spPr>
          <a:xfrm>
            <a:off x="793790" y="6113502"/>
            <a:ext cx="692443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Всем известно, что знать Конституцию должны все люди, и маленькие, и большие.</a:t>
            </a:r>
            <a:endParaRPr lang="en-US" sz="175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029" y="1378931"/>
            <a:ext cx="6727371" cy="54319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89953" y="727242"/>
            <a:ext cx="74870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Почему законы так важны?</a:t>
            </a:r>
            <a:endParaRPr lang="en-US" sz="4450" b="1" dirty="0"/>
          </a:p>
        </p:txBody>
      </p:sp>
      <p:sp>
        <p:nvSpPr>
          <p:cNvPr id="3" name="Shape 1"/>
          <p:cNvSpPr/>
          <p:nvPr/>
        </p:nvSpPr>
        <p:spPr>
          <a:xfrm>
            <a:off x="793790" y="2125980"/>
            <a:ext cx="6407944" cy="2456617"/>
          </a:xfrm>
          <a:prstGeom prst="roundRect">
            <a:avLst>
              <a:gd name="adj" fmla="val 595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63310" y="2125980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A2B9F9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23832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Порядок в обществе</a:t>
            </a:r>
            <a:endParaRPr lang="en-US" sz="2200" b="1" dirty="0"/>
          </a:p>
        </p:txBody>
      </p:sp>
      <p:sp>
        <p:nvSpPr>
          <p:cNvPr id="6" name="Text 4"/>
          <p:cNvSpPr/>
          <p:nvPr/>
        </p:nvSpPr>
        <p:spPr>
          <a:xfrm>
            <a:off x="1142524" y="2873693"/>
            <a:ext cx="58019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Законы создают структуру и рамки, в которых функционирует общество, предотвращая хаос и конфликты. Без них каждый творил бы что ему захочется, что неизбежно привело бы к беспорядку.</a:t>
            </a:r>
            <a:endParaRPr lang="en-US" sz="1750" b="1" dirty="0"/>
          </a:p>
        </p:txBody>
      </p:sp>
      <p:sp>
        <p:nvSpPr>
          <p:cNvPr id="7" name="Shape 5"/>
          <p:cNvSpPr/>
          <p:nvPr/>
        </p:nvSpPr>
        <p:spPr>
          <a:xfrm>
            <a:off x="7428548" y="2125980"/>
            <a:ext cx="6408063" cy="2456617"/>
          </a:xfrm>
          <a:prstGeom prst="roundRect">
            <a:avLst>
              <a:gd name="adj" fmla="val 595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7398067" y="2125980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A2B9F9"/>
          </a:solidFill>
          <a:ln/>
        </p:spPr>
      </p:sp>
      <p:sp>
        <p:nvSpPr>
          <p:cNvPr id="9" name="Text 7"/>
          <p:cNvSpPr/>
          <p:nvPr/>
        </p:nvSpPr>
        <p:spPr>
          <a:xfrm>
            <a:off x="7777282" y="23832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Защита прав</a:t>
            </a:r>
            <a:endParaRPr lang="en-US" sz="2200" b="1" dirty="0"/>
          </a:p>
        </p:txBody>
      </p:sp>
      <p:sp>
        <p:nvSpPr>
          <p:cNvPr id="10" name="Text 8"/>
          <p:cNvSpPr/>
          <p:nvPr/>
        </p:nvSpPr>
        <p:spPr>
          <a:xfrm>
            <a:off x="7777282" y="2873693"/>
            <a:ext cx="58020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Законы защищают права и свободы каждого человека, не допуская угнетения, дискриминации и несправедливости, которые существовали в прошлом, например, рабство.</a:t>
            </a:r>
            <a:endParaRPr lang="en-US" sz="1750" b="1" dirty="0"/>
          </a:p>
        </p:txBody>
      </p:sp>
      <p:sp>
        <p:nvSpPr>
          <p:cNvPr id="11" name="Shape 9"/>
          <p:cNvSpPr/>
          <p:nvPr/>
        </p:nvSpPr>
        <p:spPr>
          <a:xfrm>
            <a:off x="793790" y="4809411"/>
            <a:ext cx="6407944" cy="2456617"/>
          </a:xfrm>
          <a:prstGeom prst="roundRect">
            <a:avLst>
              <a:gd name="adj" fmla="val 595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763310" y="4809411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A2B9F9"/>
          </a:solidFill>
          <a:ln/>
        </p:spPr>
      </p:sp>
      <p:sp>
        <p:nvSpPr>
          <p:cNvPr id="13" name="Text 11"/>
          <p:cNvSpPr/>
          <p:nvPr/>
        </p:nvSpPr>
        <p:spPr>
          <a:xfrm>
            <a:off x="1142524" y="5066705"/>
            <a:ext cx="44436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Предотвращение преступлений</a:t>
            </a:r>
            <a:endParaRPr lang="en-US" sz="2200" b="1" dirty="0"/>
          </a:p>
        </p:txBody>
      </p:sp>
      <p:sp>
        <p:nvSpPr>
          <p:cNvPr id="14" name="Text 12"/>
          <p:cNvSpPr/>
          <p:nvPr/>
        </p:nvSpPr>
        <p:spPr>
          <a:xfrm>
            <a:off x="1142524" y="5557123"/>
            <a:ext cx="58019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Чётко определённые правила и наказания за их нарушение сдерживают преступность, обеспечивая безопасность граждан.</a:t>
            </a:r>
            <a:endParaRPr lang="en-US" sz="1750" b="1" dirty="0"/>
          </a:p>
        </p:txBody>
      </p:sp>
      <p:sp>
        <p:nvSpPr>
          <p:cNvPr id="15" name="Shape 13"/>
          <p:cNvSpPr/>
          <p:nvPr/>
        </p:nvSpPr>
        <p:spPr>
          <a:xfrm>
            <a:off x="7428548" y="4809411"/>
            <a:ext cx="6408063" cy="2456617"/>
          </a:xfrm>
          <a:prstGeom prst="roundRect">
            <a:avLst>
              <a:gd name="adj" fmla="val 595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16" name="Shape 14"/>
          <p:cNvSpPr/>
          <p:nvPr/>
        </p:nvSpPr>
        <p:spPr>
          <a:xfrm>
            <a:off x="7398067" y="4809411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A2B9F9"/>
          </a:solidFill>
          <a:ln/>
        </p:spPr>
      </p:sp>
      <p:sp>
        <p:nvSpPr>
          <p:cNvPr id="17" name="Text 15"/>
          <p:cNvSpPr/>
          <p:nvPr/>
        </p:nvSpPr>
        <p:spPr>
          <a:xfrm>
            <a:off x="7777282" y="5066705"/>
            <a:ext cx="32119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Развитие цивилизации</a:t>
            </a:r>
            <a:endParaRPr lang="en-US" sz="2200" b="1" dirty="0"/>
          </a:p>
        </p:txBody>
      </p:sp>
      <p:sp>
        <p:nvSpPr>
          <p:cNvPr id="18" name="Text 16"/>
          <p:cNvSpPr/>
          <p:nvPr/>
        </p:nvSpPr>
        <p:spPr>
          <a:xfrm>
            <a:off x="7777282" y="5557123"/>
            <a:ext cx="58020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В течение столетий человечество училось решать споры и конфликты через переговоры и законы, что привело к созданию Всеобщей декларации прав человека.</a:t>
            </a:r>
            <a:endParaRPr lang="en-US" sz="175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62635" y="276193"/>
            <a:ext cx="6912173" cy="499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4000" b="1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Эволюция Российских Конституций</a:t>
            </a:r>
            <a:endParaRPr lang="en-US" sz="4000" b="1" dirty="0"/>
          </a:p>
        </p:txBody>
      </p:sp>
      <p:sp>
        <p:nvSpPr>
          <p:cNvPr id="3" name="Shape 1"/>
          <p:cNvSpPr/>
          <p:nvPr/>
        </p:nvSpPr>
        <p:spPr>
          <a:xfrm>
            <a:off x="7303770" y="1258014"/>
            <a:ext cx="22860" cy="6536888"/>
          </a:xfrm>
          <a:prstGeom prst="roundRect">
            <a:avLst>
              <a:gd name="adj" fmla="val 628984"/>
            </a:avLst>
          </a:prstGeom>
          <a:solidFill>
            <a:srgbClr val="B5C1E2"/>
          </a:solidFill>
          <a:ln/>
        </p:spPr>
      </p:sp>
      <p:sp>
        <p:nvSpPr>
          <p:cNvPr id="4" name="Shape 2"/>
          <p:cNvSpPr/>
          <p:nvPr/>
        </p:nvSpPr>
        <p:spPr>
          <a:xfrm>
            <a:off x="6679109" y="1426250"/>
            <a:ext cx="479227" cy="22860"/>
          </a:xfrm>
          <a:prstGeom prst="roundRect">
            <a:avLst>
              <a:gd name="adj" fmla="val 628984"/>
            </a:avLst>
          </a:prstGeom>
          <a:solidFill>
            <a:srgbClr val="B5C1E2"/>
          </a:solidFill>
          <a:ln/>
        </p:spPr>
      </p:sp>
      <p:sp>
        <p:nvSpPr>
          <p:cNvPr id="5" name="Shape 3"/>
          <p:cNvSpPr/>
          <p:nvPr/>
        </p:nvSpPr>
        <p:spPr>
          <a:xfrm>
            <a:off x="7135475" y="1258014"/>
            <a:ext cx="359450" cy="359450"/>
          </a:xfrm>
          <a:prstGeom prst="roundRect">
            <a:avLst>
              <a:gd name="adj" fmla="val 40002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397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7195364" y="1287959"/>
            <a:ext cx="239554" cy="299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4622186" y="1323583"/>
            <a:ext cx="1996916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20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1918 год</a:t>
            </a:r>
            <a:endParaRPr lang="en-US" sz="2000" b="1" dirty="0"/>
          </a:p>
        </p:txBody>
      </p:sp>
      <p:sp>
        <p:nvSpPr>
          <p:cNvPr id="8" name="Text 6"/>
          <p:cNvSpPr/>
          <p:nvPr/>
        </p:nvSpPr>
        <p:spPr>
          <a:xfrm>
            <a:off x="668069" y="1515545"/>
            <a:ext cx="5957292" cy="511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10 июля в России появилась </a:t>
            </a:r>
            <a:r>
              <a:rPr lang="en-US" sz="160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первая Конституция</a:t>
            </a:r>
            <a:r>
              <a:rPr lang="en-US" sz="16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, принятая на V Всероссийском съезде Советов.</a:t>
            </a:r>
            <a:endParaRPr lang="en-US" sz="16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515" y="2044829"/>
            <a:ext cx="3326896" cy="1509475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7472065" y="2384703"/>
            <a:ext cx="479227" cy="22860"/>
          </a:xfrm>
          <a:prstGeom prst="roundRect">
            <a:avLst>
              <a:gd name="adj" fmla="val 628984"/>
            </a:avLst>
          </a:prstGeom>
          <a:solidFill>
            <a:srgbClr val="B5C1E2"/>
          </a:solidFill>
          <a:ln/>
        </p:spPr>
      </p:sp>
      <p:sp>
        <p:nvSpPr>
          <p:cNvPr id="11" name="Shape 8"/>
          <p:cNvSpPr/>
          <p:nvPr/>
        </p:nvSpPr>
        <p:spPr>
          <a:xfrm>
            <a:off x="7135475" y="2216468"/>
            <a:ext cx="359450" cy="359450"/>
          </a:xfrm>
          <a:prstGeom prst="roundRect">
            <a:avLst>
              <a:gd name="adj" fmla="val 40002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397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7195364" y="2246412"/>
            <a:ext cx="239554" cy="299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8005039" y="2259925"/>
            <a:ext cx="1996916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1924 год</a:t>
            </a:r>
            <a:endParaRPr lang="en-US" sz="2000" b="1" dirty="0"/>
          </a:p>
        </p:txBody>
      </p:sp>
      <p:sp>
        <p:nvSpPr>
          <p:cNvPr id="14" name="Text 11"/>
          <p:cNvSpPr/>
          <p:nvPr/>
        </p:nvSpPr>
        <p:spPr>
          <a:xfrm>
            <a:off x="8036811" y="2509480"/>
            <a:ext cx="5957292" cy="511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Конституция СССР утверждена II съездом Советов. Она была короткой и отражала структуру нового союзного государства.</a:t>
            </a:r>
            <a:endParaRPr lang="en-US" sz="1600" dirty="0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039" y="3051571"/>
            <a:ext cx="2945990" cy="1651636"/>
          </a:xfrm>
          <a:prstGeom prst="rect">
            <a:avLst/>
          </a:prstGeom>
        </p:spPr>
      </p:pic>
      <p:sp>
        <p:nvSpPr>
          <p:cNvPr id="16" name="Shape 12"/>
          <p:cNvSpPr/>
          <p:nvPr/>
        </p:nvSpPr>
        <p:spPr>
          <a:xfrm>
            <a:off x="6679109" y="3972044"/>
            <a:ext cx="479227" cy="22860"/>
          </a:xfrm>
          <a:prstGeom prst="roundRect">
            <a:avLst>
              <a:gd name="adj" fmla="val 628984"/>
            </a:avLst>
          </a:prstGeom>
          <a:solidFill>
            <a:srgbClr val="B5C1E2"/>
          </a:solidFill>
          <a:ln/>
        </p:spPr>
      </p:sp>
      <p:sp>
        <p:nvSpPr>
          <p:cNvPr id="17" name="Shape 13"/>
          <p:cNvSpPr/>
          <p:nvPr/>
        </p:nvSpPr>
        <p:spPr>
          <a:xfrm>
            <a:off x="7135475" y="3803809"/>
            <a:ext cx="359450" cy="359450"/>
          </a:xfrm>
          <a:prstGeom prst="roundRect">
            <a:avLst>
              <a:gd name="adj" fmla="val 40002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397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18" name="Text 14"/>
          <p:cNvSpPr/>
          <p:nvPr/>
        </p:nvSpPr>
        <p:spPr>
          <a:xfrm>
            <a:off x="7195364" y="3833753"/>
            <a:ext cx="239554" cy="299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5"/>
          <p:cNvSpPr/>
          <p:nvPr/>
        </p:nvSpPr>
        <p:spPr>
          <a:xfrm>
            <a:off x="4573905" y="3847266"/>
            <a:ext cx="1996916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20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1925 год</a:t>
            </a:r>
            <a:endParaRPr lang="en-US" sz="2000" b="1" dirty="0"/>
          </a:p>
        </p:txBody>
      </p:sp>
      <p:sp>
        <p:nvSpPr>
          <p:cNvPr id="20" name="Text 16"/>
          <p:cNvSpPr/>
          <p:nvPr/>
        </p:nvSpPr>
        <p:spPr>
          <a:xfrm>
            <a:off x="709652" y="4096821"/>
            <a:ext cx="5957292" cy="511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Конституция РСФСР принята 11 мая. Она провозглашала диктатуру пролетариата и главной целью называла строительство коммунизма.</a:t>
            </a:r>
            <a:endParaRPr lang="en-US" sz="1600" dirty="0"/>
          </a:p>
        </p:txBody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100" y="4894537"/>
            <a:ext cx="3320466" cy="1812965"/>
          </a:xfrm>
          <a:prstGeom prst="rect">
            <a:avLst/>
          </a:prstGeom>
        </p:spPr>
      </p:pic>
      <p:sp>
        <p:nvSpPr>
          <p:cNvPr id="22" name="Shape 17"/>
          <p:cNvSpPr/>
          <p:nvPr/>
        </p:nvSpPr>
        <p:spPr>
          <a:xfrm>
            <a:off x="7472065" y="5327809"/>
            <a:ext cx="479227" cy="22860"/>
          </a:xfrm>
          <a:prstGeom prst="roundRect">
            <a:avLst>
              <a:gd name="adj" fmla="val 628984"/>
            </a:avLst>
          </a:prstGeom>
          <a:solidFill>
            <a:srgbClr val="B5C1E2"/>
          </a:solidFill>
          <a:ln/>
        </p:spPr>
      </p:sp>
      <p:sp>
        <p:nvSpPr>
          <p:cNvPr id="23" name="Shape 18"/>
          <p:cNvSpPr/>
          <p:nvPr/>
        </p:nvSpPr>
        <p:spPr>
          <a:xfrm>
            <a:off x="7135475" y="5159573"/>
            <a:ext cx="359450" cy="359450"/>
          </a:xfrm>
          <a:prstGeom prst="roundRect">
            <a:avLst>
              <a:gd name="adj" fmla="val 40002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397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24" name="Text 19"/>
          <p:cNvSpPr/>
          <p:nvPr/>
        </p:nvSpPr>
        <p:spPr>
          <a:xfrm>
            <a:off x="7195364" y="5189518"/>
            <a:ext cx="239554" cy="299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4</a:t>
            </a:r>
            <a:endParaRPr lang="en-US" sz="1850" dirty="0"/>
          </a:p>
        </p:txBody>
      </p:sp>
      <p:sp>
        <p:nvSpPr>
          <p:cNvPr id="25" name="Text 20"/>
          <p:cNvSpPr/>
          <p:nvPr/>
        </p:nvSpPr>
        <p:spPr>
          <a:xfrm>
            <a:off x="7988439" y="5203031"/>
            <a:ext cx="1996916" cy="249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1993 год</a:t>
            </a:r>
            <a:endParaRPr lang="en-US" sz="2000" b="1" dirty="0"/>
          </a:p>
        </p:txBody>
      </p:sp>
      <p:sp>
        <p:nvSpPr>
          <p:cNvPr id="26" name="Text 21"/>
          <p:cNvSpPr/>
          <p:nvPr/>
        </p:nvSpPr>
        <p:spPr>
          <a:xfrm>
            <a:off x="8036811" y="5427532"/>
            <a:ext cx="5957292" cy="511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После распада СССР и политической борьбы, всеобщим голосованием принята ныне действующая </a:t>
            </a:r>
            <a:r>
              <a:rPr lang="en-US" sz="160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Конституция Российской Федерации</a:t>
            </a:r>
            <a:r>
              <a:rPr lang="en-US" sz="16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.</a:t>
            </a:r>
            <a:endParaRPr lang="en-US" sz="1600" dirty="0"/>
          </a:p>
        </p:txBody>
      </p:sp>
      <p:pic>
        <p:nvPicPr>
          <p:cNvPr id="2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990" y="6250781"/>
            <a:ext cx="1966181" cy="15441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19884" y="596294"/>
            <a:ext cx="7622977" cy="473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3600" b="1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Мои права и обязанности: Игра "Да! Нет!"</a:t>
            </a:r>
            <a:endParaRPr lang="en-US" sz="3600" b="1" dirty="0"/>
          </a:p>
        </p:txBody>
      </p:sp>
      <p:sp>
        <p:nvSpPr>
          <p:cNvPr id="4" name="Shape 2"/>
          <p:cNvSpPr/>
          <p:nvPr/>
        </p:nvSpPr>
        <p:spPr>
          <a:xfrm>
            <a:off x="529828" y="1605677"/>
            <a:ext cx="605552" cy="908328"/>
          </a:xfrm>
          <a:prstGeom prst="roundRect">
            <a:avLst>
              <a:gd name="adj" fmla="val 360045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397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719018" y="1917859"/>
            <a:ext cx="227052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1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324570" y="1999280"/>
            <a:ext cx="2071568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Россия – наша страна?</a:t>
            </a:r>
            <a:endParaRPr lang="en-US" sz="2800" dirty="0"/>
          </a:p>
        </p:txBody>
      </p:sp>
      <p:sp>
        <p:nvSpPr>
          <p:cNvPr id="8" name="Shape 6"/>
          <p:cNvSpPr/>
          <p:nvPr/>
        </p:nvSpPr>
        <p:spPr>
          <a:xfrm>
            <a:off x="529828" y="2665333"/>
            <a:ext cx="605552" cy="908328"/>
          </a:xfrm>
          <a:prstGeom prst="roundRect">
            <a:avLst>
              <a:gd name="adj" fmla="val 360045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397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719018" y="2977515"/>
            <a:ext cx="227052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2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266824" y="3030021"/>
            <a:ext cx="3797856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Можно ли человека обращать в рабство?</a:t>
            </a:r>
            <a:endParaRPr lang="en-US" sz="2800" dirty="0"/>
          </a:p>
        </p:txBody>
      </p:sp>
      <p:sp>
        <p:nvSpPr>
          <p:cNvPr id="12" name="Shape 10"/>
          <p:cNvSpPr/>
          <p:nvPr/>
        </p:nvSpPr>
        <p:spPr>
          <a:xfrm>
            <a:off x="529828" y="3724989"/>
            <a:ext cx="605552" cy="908328"/>
          </a:xfrm>
          <a:prstGeom prst="roundRect">
            <a:avLst>
              <a:gd name="adj" fmla="val 360045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397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719018" y="4037171"/>
            <a:ext cx="227052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3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1286708" y="4060804"/>
            <a:ext cx="2875240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Защищён ли человек законом?</a:t>
            </a:r>
            <a:endParaRPr lang="en-US" sz="2800" dirty="0"/>
          </a:p>
        </p:txBody>
      </p:sp>
      <p:sp>
        <p:nvSpPr>
          <p:cNvPr id="16" name="Shape 14"/>
          <p:cNvSpPr/>
          <p:nvPr/>
        </p:nvSpPr>
        <p:spPr>
          <a:xfrm>
            <a:off x="529828" y="4784646"/>
            <a:ext cx="605552" cy="908328"/>
          </a:xfrm>
          <a:prstGeom prst="roundRect">
            <a:avLst>
              <a:gd name="adj" fmla="val 360045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397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719018" y="5096828"/>
            <a:ext cx="227052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4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1266824" y="5126500"/>
            <a:ext cx="4995029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Можно ли без разрешения войти в жилище человека?</a:t>
            </a:r>
            <a:endParaRPr lang="en-US" sz="2800" dirty="0"/>
          </a:p>
        </p:txBody>
      </p:sp>
      <p:sp>
        <p:nvSpPr>
          <p:cNvPr id="20" name="Shape 18"/>
          <p:cNvSpPr/>
          <p:nvPr/>
        </p:nvSpPr>
        <p:spPr>
          <a:xfrm>
            <a:off x="529828" y="5844302"/>
            <a:ext cx="605552" cy="908328"/>
          </a:xfrm>
          <a:prstGeom prst="roundRect">
            <a:avLst>
              <a:gd name="adj" fmla="val 360045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397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719018" y="6156484"/>
            <a:ext cx="227052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5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1286708" y="6143823"/>
            <a:ext cx="3758089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Может ли человек владеть имуществом?</a:t>
            </a:r>
            <a:endParaRPr lang="en-US" sz="2800" dirty="0"/>
          </a:p>
        </p:txBody>
      </p:sp>
      <p:sp>
        <p:nvSpPr>
          <p:cNvPr id="24" name="Shape 22"/>
          <p:cNvSpPr/>
          <p:nvPr/>
        </p:nvSpPr>
        <p:spPr>
          <a:xfrm>
            <a:off x="529828" y="6903958"/>
            <a:ext cx="605552" cy="908328"/>
          </a:xfrm>
          <a:prstGeom prst="roundRect">
            <a:avLst>
              <a:gd name="adj" fmla="val 360045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1397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25" name="Text 23"/>
          <p:cNvSpPr/>
          <p:nvPr/>
        </p:nvSpPr>
        <p:spPr>
          <a:xfrm>
            <a:off x="719018" y="7216140"/>
            <a:ext cx="227052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6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1286708" y="7192239"/>
            <a:ext cx="4258866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Можно ли запретить свободный выбор труда?</a:t>
            </a:r>
            <a:endParaRPr lang="en-US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11223"/>
            <a:ext cx="123986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Разминка: Блиц-вопросы по Конституции РФ</a:t>
            </a:r>
            <a:endParaRPr lang="en-US" sz="4450" b="1" dirty="0"/>
          </a:p>
        </p:txBody>
      </p:sp>
      <p:sp>
        <p:nvSpPr>
          <p:cNvPr id="3" name="Shape 1"/>
          <p:cNvSpPr/>
          <p:nvPr/>
        </p:nvSpPr>
        <p:spPr>
          <a:xfrm>
            <a:off x="793790" y="2373630"/>
            <a:ext cx="13042821" cy="4644747"/>
          </a:xfrm>
          <a:prstGeom prst="roundRect">
            <a:avLst>
              <a:gd name="adj" fmla="val 4395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93790" y="2381250"/>
            <a:ext cx="6717744" cy="1306949"/>
          </a:xfrm>
          <a:prstGeom prst="roundRect">
            <a:avLst>
              <a:gd name="adj" fmla="val 15620"/>
            </a:avLst>
          </a:prstGeom>
          <a:solidFill>
            <a:srgbClr val="A2B9F9"/>
          </a:solidFill>
          <a:ln/>
        </p:spPr>
      </p:sp>
      <p:sp>
        <p:nvSpPr>
          <p:cNvPr id="5" name="Text 3"/>
          <p:cNvSpPr/>
          <p:nvPr/>
        </p:nvSpPr>
        <p:spPr>
          <a:xfrm>
            <a:off x="1473815" y="2793802"/>
            <a:ext cx="51689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Когда отмечается День Конституции?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7315200" y="2381250"/>
            <a:ext cx="6513790" cy="1306949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8" name="Shape 6"/>
          <p:cNvSpPr/>
          <p:nvPr/>
        </p:nvSpPr>
        <p:spPr>
          <a:xfrm>
            <a:off x="7315200" y="2381250"/>
            <a:ext cx="30480" cy="1306949"/>
          </a:xfrm>
          <a:prstGeom prst="roundRect">
            <a:avLst>
              <a:gd name="adj" fmla="val 669768"/>
            </a:avLst>
          </a:prstGeom>
          <a:solidFill>
            <a:srgbClr val="889FDF"/>
          </a:solidFill>
          <a:ln/>
        </p:spPr>
      </p:sp>
      <p:sp>
        <p:nvSpPr>
          <p:cNvPr id="9" name="Text 7"/>
          <p:cNvSpPr/>
          <p:nvPr/>
        </p:nvSpPr>
        <p:spPr>
          <a:xfrm>
            <a:off x="7542014" y="2793802"/>
            <a:ext cx="32426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Что такое референдум?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801410" y="3688199"/>
            <a:ext cx="6513790" cy="1661279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12" name="Shape 10"/>
          <p:cNvSpPr/>
          <p:nvPr/>
        </p:nvSpPr>
        <p:spPr>
          <a:xfrm>
            <a:off x="801410" y="3688199"/>
            <a:ext cx="6513790" cy="30480"/>
          </a:xfrm>
          <a:prstGeom prst="roundRect">
            <a:avLst>
              <a:gd name="adj" fmla="val 669768"/>
            </a:avLst>
          </a:prstGeom>
          <a:solidFill>
            <a:srgbClr val="889FDF"/>
          </a:solidFill>
          <a:ln/>
        </p:spPr>
      </p:sp>
      <p:sp>
        <p:nvSpPr>
          <p:cNvPr id="13" name="Text 11"/>
          <p:cNvSpPr/>
          <p:nvPr/>
        </p:nvSpPr>
        <p:spPr>
          <a:xfrm>
            <a:off x="1439942" y="4221989"/>
            <a:ext cx="55531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Кто является гарантом Конституции РФ?</a:t>
            </a:r>
            <a:endParaRPr lang="en-US" sz="2200" dirty="0"/>
          </a:p>
        </p:txBody>
      </p:sp>
      <p:sp>
        <p:nvSpPr>
          <p:cNvPr id="15" name="Shape 13"/>
          <p:cNvSpPr/>
          <p:nvPr/>
        </p:nvSpPr>
        <p:spPr>
          <a:xfrm>
            <a:off x="7315200" y="3688199"/>
            <a:ext cx="6513790" cy="1661279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16" name="Shape 14"/>
          <p:cNvSpPr/>
          <p:nvPr/>
        </p:nvSpPr>
        <p:spPr>
          <a:xfrm>
            <a:off x="7315200" y="3688199"/>
            <a:ext cx="30480" cy="1661279"/>
          </a:xfrm>
          <a:prstGeom prst="roundRect">
            <a:avLst>
              <a:gd name="adj" fmla="val 669768"/>
            </a:avLst>
          </a:prstGeom>
          <a:solidFill>
            <a:srgbClr val="889FDF"/>
          </a:solidFill>
          <a:ln/>
        </p:spPr>
      </p:sp>
      <p:sp>
        <p:nvSpPr>
          <p:cNvPr id="17" name="Shape 15"/>
          <p:cNvSpPr/>
          <p:nvPr/>
        </p:nvSpPr>
        <p:spPr>
          <a:xfrm>
            <a:off x="7315200" y="3688199"/>
            <a:ext cx="6513790" cy="30480"/>
          </a:xfrm>
          <a:prstGeom prst="roundRect">
            <a:avLst>
              <a:gd name="adj" fmla="val 669768"/>
            </a:avLst>
          </a:prstGeom>
          <a:solidFill>
            <a:srgbClr val="889FDF"/>
          </a:solidFill>
          <a:ln/>
        </p:spPr>
      </p:sp>
      <p:sp>
        <p:nvSpPr>
          <p:cNvPr id="18" name="Text 16"/>
          <p:cNvSpPr/>
          <p:nvPr/>
        </p:nvSpPr>
        <p:spPr>
          <a:xfrm>
            <a:off x="7557254" y="3987343"/>
            <a:ext cx="606016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Носитель суверенитета и единственный источник власти в России?</a:t>
            </a:r>
            <a:endParaRPr lang="en-US" sz="2200" dirty="0"/>
          </a:p>
        </p:txBody>
      </p:sp>
      <p:sp>
        <p:nvSpPr>
          <p:cNvPr id="20" name="Shape 18"/>
          <p:cNvSpPr/>
          <p:nvPr/>
        </p:nvSpPr>
        <p:spPr>
          <a:xfrm>
            <a:off x="801410" y="5349478"/>
            <a:ext cx="6513790" cy="1661279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21" name="Shape 19"/>
          <p:cNvSpPr/>
          <p:nvPr/>
        </p:nvSpPr>
        <p:spPr>
          <a:xfrm>
            <a:off x="801410" y="5349478"/>
            <a:ext cx="6513790" cy="30480"/>
          </a:xfrm>
          <a:prstGeom prst="roundRect">
            <a:avLst>
              <a:gd name="adj" fmla="val 669768"/>
            </a:avLst>
          </a:prstGeom>
          <a:solidFill>
            <a:srgbClr val="889FDF"/>
          </a:solidFill>
          <a:ln/>
        </p:spPr>
      </p:sp>
      <p:sp>
        <p:nvSpPr>
          <p:cNvPr id="22" name="Text 20"/>
          <p:cNvSpPr/>
          <p:nvPr/>
        </p:nvSpPr>
        <p:spPr>
          <a:xfrm>
            <a:off x="1368445" y="5720953"/>
            <a:ext cx="606016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Кто несёт ответственность за образование ребёнка?</a:t>
            </a:r>
            <a:endParaRPr lang="en-US" sz="2200" dirty="0"/>
          </a:p>
        </p:txBody>
      </p:sp>
      <p:sp>
        <p:nvSpPr>
          <p:cNvPr id="24" name="Shape 22"/>
          <p:cNvSpPr/>
          <p:nvPr/>
        </p:nvSpPr>
        <p:spPr>
          <a:xfrm>
            <a:off x="7315200" y="5349478"/>
            <a:ext cx="6513790" cy="1661279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25" name="Shape 23"/>
          <p:cNvSpPr/>
          <p:nvPr/>
        </p:nvSpPr>
        <p:spPr>
          <a:xfrm>
            <a:off x="7315200" y="5349478"/>
            <a:ext cx="30480" cy="1661279"/>
          </a:xfrm>
          <a:prstGeom prst="roundRect">
            <a:avLst>
              <a:gd name="adj" fmla="val 669768"/>
            </a:avLst>
          </a:prstGeom>
          <a:solidFill>
            <a:srgbClr val="889FDF"/>
          </a:solidFill>
          <a:ln/>
        </p:spPr>
      </p:sp>
      <p:sp>
        <p:nvSpPr>
          <p:cNvPr id="26" name="Shape 24"/>
          <p:cNvSpPr/>
          <p:nvPr/>
        </p:nvSpPr>
        <p:spPr>
          <a:xfrm>
            <a:off x="7315200" y="5349478"/>
            <a:ext cx="6513790" cy="30480"/>
          </a:xfrm>
          <a:prstGeom prst="roundRect">
            <a:avLst>
              <a:gd name="adj" fmla="val 669768"/>
            </a:avLst>
          </a:prstGeom>
          <a:solidFill>
            <a:srgbClr val="889FDF"/>
          </a:solidFill>
          <a:ln/>
        </p:spPr>
      </p:sp>
      <p:sp>
        <p:nvSpPr>
          <p:cNvPr id="27" name="Text 25"/>
          <p:cNvSpPr/>
          <p:nvPr/>
        </p:nvSpPr>
        <p:spPr>
          <a:xfrm>
            <a:off x="7557254" y="5679103"/>
            <a:ext cx="606016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С какого возраста можно осуществлять свои права в полном объёме?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90333" y="543639"/>
            <a:ext cx="10032563" cy="678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Конкурс "Конституционные термины"</a:t>
            </a:r>
            <a:endParaRPr lang="en-US" sz="4250" b="1" dirty="0"/>
          </a:p>
        </p:txBody>
      </p:sp>
      <p:sp>
        <p:nvSpPr>
          <p:cNvPr id="3" name="Text 1"/>
          <p:cNvSpPr/>
          <p:nvPr/>
        </p:nvSpPr>
        <p:spPr>
          <a:xfrm>
            <a:off x="2302873" y="1391959"/>
            <a:ext cx="13110210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По подсказкам определите, о каком термине идет речь</a:t>
            </a:r>
            <a:r>
              <a:rPr lang="en-US" sz="17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60095" y="2301954"/>
            <a:ext cx="6446520" cy="2387203"/>
          </a:xfrm>
          <a:prstGeom prst="roundRect">
            <a:avLst>
              <a:gd name="adj" fmla="val 818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790575" y="2332434"/>
            <a:ext cx="6385560" cy="651510"/>
          </a:xfrm>
          <a:prstGeom prst="roundRect">
            <a:avLst>
              <a:gd name="adj" fmla="val 24387"/>
            </a:avLst>
          </a:prstGeom>
          <a:solidFill>
            <a:srgbClr val="CFDBFC"/>
          </a:solidFill>
          <a:ln/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3820477" y="2450783"/>
            <a:ext cx="325755" cy="407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1</a:t>
            </a:r>
            <a:endParaRPr lang="en-US" sz="2550" dirty="0"/>
          </a:p>
        </p:txBody>
      </p:sp>
      <p:sp>
        <p:nvSpPr>
          <p:cNvPr id="7" name="Text 5"/>
          <p:cNvSpPr/>
          <p:nvPr/>
        </p:nvSpPr>
        <p:spPr>
          <a:xfrm>
            <a:off x="1007745" y="3201114"/>
            <a:ext cx="2976443" cy="339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Термин 1</a:t>
            </a:r>
            <a:r>
              <a:rPr lang="en-US" sz="2100" b="1" dirty="0" smtClean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:</a:t>
            </a:r>
            <a:r>
              <a:rPr lang="ru-RU" sz="2100" b="1" dirty="0" smtClean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 ?</a:t>
            </a:r>
            <a:endParaRPr lang="en-US" sz="2100" b="1" dirty="0"/>
          </a:p>
        </p:txBody>
      </p:sp>
      <p:sp>
        <p:nvSpPr>
          <p:cNvPr id="8" name="Text 6"/>
          <p:cNvSpPr/>
          <p:nvPr/>
        </p:nvSpPr>
        <p:spPr>
          <a:xfrm>
            <a:off x="1007745" y="3670697"/>
            <a:ext cx="5951220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Основной закон государства</a:t>
            </a:r>
            <a:endParaRPr lang="en-US" sz="1700" b="1" dirty="0"/>
          </a:p>
        </p:txBody>
      </p:sp>
      <p:sp>
        <p:nvSpPr>
          <p:cNvPr id="9" name="Text 7"/>
          <p:cNvSpPr/>
          <p:nvPr/>
        </p:nvSpPr>
        <p:spPr>
          <a:xfrm>
            <a:off x="1007745" y="4094083"/>
            <a:ext cx="5951220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На латинском - установление</a:t>
            </a:r>
            <a:endParaRPr lang="en-US" sz="1700" b="1" dirty="0"/>
          </a:p>
        </p:txBody>
      </p:sp>
      <p:sp>
        <p:nvSpPr>
          <p:cNvPr id="10" name="Shape 8"/>
          <p:cNvSpPr/>
          <p:nvPr/>
        </p:nvSpPr>
        <p:spPr>
          <a:xfrm>
            <a:off x="7423785" y="2301954"/>
            <a:ext cx="6446520" cy="2387203"/>
          </a:xfrm>
          <a:prstGeom prst="roundRect">
            <a:avLst>
              <a:gd name="adj" fmla="val 818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7454265" y="2332434"/>
            <a:ext cx="6385560" cy="651510"/>
          </a:xfrm>
          <a:prstGeom prst="roundRect">
            <a:avLst>
              <a:gd name="adj" fmla="val 24387"/>
            </a:avLst>
          </a:prstGeom>
          <a:solidFill>
            <a:srgbClr val="CFDBFC"/>
          </a:solidFill>
          <a:ln/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10484168" y="2450783"/>
            <a:ext cx="325755" cy="407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2</a:t>
            </a:r>
            <a:endParaRPr lang="en-US" sz="2550" dirty="0"/>
          </a:p>
        </p:txBody>
      </p:sp>
      <p:sp>
        <p:nvSpPr>
          <p:cNvPr id="13" name="Text 11"/>
          <p:cNvSpPr/>
          <p:nvPr/>
        </p:nvSpPr>
        <p:spPr>
          <a:xfrm>
            <a:off x="7671435" y="3201114"/>
            <a:ext cx="2959656" cy="339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Термин 2: </a:t>
            </a:r>
            <a:r>
              <a:rPr lang="ru-RU" sz="21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?</a:t>
            </a:r>
            <a:endParaRPr lang="en-US" sz="2100" b="1" dirty="0"/>
          </a:p>
        </p:txBody>
      </p:sp>
      <p:sp>
        <p:nvSpPr>
          <p:cNvPr id="14" name="Text 12"/>
          <p:cNvSpPr/>
          <p:nvPr/>
        </p:nvSpPr>
        <p:spPr>
          <a:xfrm>
            <a:off x="7671435" y="3670697"/>
            <a:ext cx="5951220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Имеет свою структуру и специальные органы</a:t>
            </a:r>
            <a:endParaRPr lang="en-US" sz="1700" b="1" dirty="0"/>
          </a:p>
        </p:txBody>
      </p:sp>
      <p:sp>
        <p:nvSpPr>
          <p:cNvPr id="15" name="Text 13"/>
          <p:cNvSpPr/>
          <p:nvPr/>
        </p:nvSpPr>
        <p:spPr>
          <a:xfrm>
            <a:off x="7671435" y="4094083"/>
            <a:ext cx="5951220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Появилось в глубокой древности</a:t>
            </a:r>
            <a:endParaRPr lang="en-US" sz="1700" b="1" dirty="0"/>
          </a:p>
        </p:txBody>
      </p:sp>
      <p:sp>
        <p:nvSpPr>
          <p:cNvPr id="16" name="Shape 14"/>
          <p:cNvSpPr/>
          <p:nvPr/>
        </p:nvSpPr>
        <p:spPr>
          <a:xfrm>
            <a:off x="760095" y="4906328"/>
            <a:ext cx="6446520" cy="2734628"/>
          </a:xfrm>
          <a:prstGeom prst="roundRect">
            <a:avLst>
              <a:gd name="adj" fmla="val 714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17" name="Shape 15"/>
          <p:cNvSpPr/>
          <p:nvPr/>
        </p:nvSpPr>
        <p:spPr>
          <a:xfrm>
            <a:off x="790575" y="4936808"/>
            <a:ext cx="6385560" cy="651510"/>
          </a:xfrm>
          <a:prstGeom prst="roundRect">
            <a:avLst>
              <a:gd name="adj" fmla="val 24387"/>
            </a:avLst>
          </a:prstGeom>
          <a:solidFill>
            <a:srgbClr val="CFDBFC"/>
          </a:solidFill>
          <a:ln/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3820477" y="5055156"/>
            <a:ext cx="325755" cy="407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3</a:t>
            </a:r>
            <a:endParaRPr lang="en-US" sz="2550" dirty="0"/>
          </a:p>
        </p:txBody>
      </p:sp>
      <p:sp>
        <p:nvSpPr>
          <p:cNvPr id="19" name="Text 17"/>
          <p:cNvSpPr/>
          <p:nvPr/>
        </p:nvSpPr>
        <p:spPr>
          <a:xfrm>
            <a:off x="1007745" y="5805488"/>
            <a:ext cx="2869644" cy="339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Термин 3: </a:t>
            </a:r>
            <a:r>
              <a:rPr lang="ru-RU" sz="21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?</a:t>
            </a:r>
            <a:endParaRPr lang="en-US" sz="2100" b="1" dirty="0"/>
          </a:p>
        </p:txBody>
      </p:sp>
      <p:sp>
        <p:nvSpPr>
          <p:cNvPr id="20" name="Text 18"/>
          <p:cNvSpPr/>
          <p:nvPr/>
        </p:nvSpPr>
        <p:spPr>
          <a:xfrm>
            <a:off x="1007745" y="6275070"/>
            <a:ext cx="5951220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Возникла в Древней Греции</a:t>
            </a:r>
            <a:endParaRPr lang="en-US" sz="1700" b="1" dirty="0"/>
          </a:p>
        </p:txBody>
      </p:sp>
      <p:sp>
        <p:nvSpPr>
          <p:cNvPr id="21" name="Text 19"/>
          <p:cNvSpPr/>
          <p:nvPr/>
        </p:nvSpPr>
        <p:spPr>
          <a:xfrm>
            <a:off x="1007745" y="6698456"/>
            <a:ext cx="5951220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Форма правления: парламентская или президентская</a:t>
            </a:r>
            <a:endParaRPr lang="en-US" sz="1700" b="1" dirty="0"/>
          </a:p>
        </p:txBody>
      </p:sp>
      <p:sp>
        <p:nvSpPr>
          <p:cNvPr id="22" name="Shape 20"/>
          <p:cNvSpPr/>
          <p:nvPr/>
        </p:nvSpPr>
        <p:spPr>
          <a:xfrm>
            <a:off x="7423785" y="4906328"/>
            <a:ext cx="6446520" cy="2734628"/>
          </a:xfrm>
          <a:prstGeom prst="roundRect">
            <a:avLst>
              <a:gd name="adj" fmla="val 714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5C1E2"/>
            </a:solidFill>
            <a:prstDash val="solid"/>
          </a:ln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23" name="Shape 21"/>
          <p:cNvSpPr/>
          <p:nvPr/>
        </p:nvSpPr>
        <p:spPr>
          <a:xfrm>
            <a:off x="7454265" y="4936808"/>
            <a:ext cx="6385560" cy="651510"/>
          </a:xfrm>
          <a:prstGeom prst="roundRect">
            <a:avLst>
              <a:gd name="adj" fmla="val 24387"/>
            </a:avLst>
          </a:prstGeom>
          <a:solidFill>
            <a:srgbClr val="CFDBFC"/>
          </a:solidFill>
          <a:ln/>
          <a:effectLst>
            <a:outerShdw dist="20320" dir="2700000" algn="bl" rotWithShape="0">
              <a:srgbClr val="B5C1E2">
                <a:alpha val="100000"/>
              </a:srgbClr>
            </a:outerShdw>
          </a:effectLst>
        </p:spPr>
      </p:sp>
      <p:sp>
        <p:nvSpPr>
          <p:cNvPr id="24" name="Text 22"/>
          <p:cNvSpPr/>
          <p:nvPr/>
        </p:nvSpPr>
        <p:spPr>
          <a:xfrm>
            <a:off x="10484168" y="5055156"/>
            <a:ext cx="325755" cy="407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4</a:t>
            </a:r>
            <a:endParaRPr lang="en-US" sz="2550" dirty="0"/>
          </a:p>
        </p:txBody>
      </p:sp>
      <p:sp>
        <p:nvSpPr>
          <p:cNvPr id="25" name="Text 23"/>
          <p:cNvSpPr/>
          <p:nvPr/>
        </p:nvSpPr>
        <p:spPr>
          <a:xfrm>
            <a:off x="7671435" y="5805488"/>
            <a:ext cx="2714625" cy="339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Термин 4: </a:t>
            </a:r>
            <a:r>
              <a:rPr lang="ru-RU" sz="2100" b="1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?</a:t>
            </a:r>
            <a:endParaRPr lang="en-US" sz="2100" b="1" dirty="0"/>
          </a:p>
        </p:txBody>
      </p:sp>
      <p:sp>
        <p:nvSpPr>
          <p:cNvPr id="26" name="Text 24"/>
          <p:cNvSpPr/>
          <p:nvPr/>
        </p:nvSpPr>
        <p:spPr>
          <a:xfrm>
            <a:off x="7671435" y="6275070"/>
            <a:ext cx="5951220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Устанавливает государство</a:t>
            </a:r>
            <a:endParaRPr lang="en-US" sz="1700" b="1" dirty="0"/>
          </a:p>
        </p:txBody>
      </p:sp>
      <p:sp>
        <p:nvSpPr>
          <p:cNvPr id="27" name="Text 25"/>
          <p:cNvSpPr/>
          <p:nvPr/>
        </p:nvSpPr>
        <p:spPr>
          <a:xfrm>
            <a:off x="7671435" y="6698456"/>
            <a:ext cx="5951220" cy="694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Идет на содержание госструктур, армию, образование</a:t>
            </a:r>
            <a:endParaRPr lang="en-US" sz="17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74397" y="3648312"/>
            <a:ext cx="59353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Моя Родина — Россия</a:t>
            </a:r>
            <a:endParaRPr lang="en-US" sz="4450" b="1" dirty="0"/>
          </a:p>
        </p:txBody>
      </p:sp>
      <p:sp>
        <p:nvSpPr>
          <p:cNvPr id="4" name="Text 1"/>
          <p:cNvSpPr/>
          <p:nvPr/>
        </p:nvSpPr>
        <p:spPr>
          <a:xfrm>
            <a:off x="752031" y="5170169"/>
            <a:ext cx="136624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«Моя родина - Россия». Ребята, всегда интересуйтесь тем, что происходит в нашей стране, не будьте безучастны к ее истории. Одним словом будьте патриотами!</a:t>
            </a:r>
            <a:endParaRPr lang="en-US" sz="2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569</Words>
  <Application>Microsoft Office PowerPoint</Application>
  <PresentationFormat>Произвольный</PresentationFormat>
  <Paragraphs>79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Outfit Medium</vt:lpstr>
      <vt:lpstr>Calibri</vt:lpstr>
      <vt:lpstr>IBM Plex Sans</vt:lpstr>
      <vt:lpstr>Arial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Настя</dc:creator>
  <cp:lastModifiedBy>Настя</cp:lastModifiedBy>
  <cp:revision>3</cp:revision>
  <dcterms:created xsi:type="dcterms:W3CDTF">2025-12-13T14:24:14Z</dcterms:created>
  <dcterms:modified xsi:type="dcterms:W3CDTF">2025-12-13T14:46:57Z</dcterms:modified>
</cp:coreProperties>
</file>