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3.svg" ContentType="image/svg+xml"/>
  <Override PartName="/ppt/media/image16.svg" ContentType="image/svg+xml"/>
  <Override PartName="/ppt/media/image1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</p:sldIdLst>
  <p:sldSz cx="14630400" cy="8229600"/>
  <p:notesSz cx="8229600" cy="14630400"/>
  <p:embeddedFontLst>
    <p:embeddedFont>
      <p:font typeface="DM Sans Semi Bold" pitchFamily="34" charset="0"/>
      <p:bold r:id="rId17"/>
    </p:embeddedFont>
    <p:embeddedFont>
      <p:font typeface="DM Sans Semi Bold" pitchFamily="34" charset="-122"/>
      <p:bold r:id="rId18"/>
    </p:embeddedFont>
    <p:embeddedFont>
      <p:font typeface="DM Sans Semi Bold" pitchFamily="34" charset="-120"/>
      <p:bold r:id="rId19"/>
    </p:embeddedFont>
    <p:embeddedFont>
      <p:font typeface="DM Sans" pitchFamily="34" charset="0"/>
      <p:bold r:id="rId20"/>
    </p:embeddedFont>
    <p:embeddedFont>
      <p:font typeface="DM Sans" pitchFamily="34" charset="-122"/>
      <p:bold r:id="rId21"/>
    </p:embeddedFont>
    <p:embeddedFont>
      <p:font typeface="DM Sans" pitchFamily="34" charset="-120"/>
      <p:bold r:id="rId22"/>
    </p:embeddedFont>
    <p:embeddedFont>
      <p:font typeface="Calibri" panose="020F0502020204030204" charset="0"/>
      <p:regular r:id="rId23"/>
      <p:bold r:id="rId24"/>
      <p:italic r:id="rId25"/>
      <p:boldItalic r:id="rId26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6" Type="http://schemas.openxmlformats.org/officeDocument/2006/relationships/font" Target="fonts/font10.fntdata"/><Relationship Id="rId25" Type="http://schemas.openxmlformats.org/officeDocument/2006/relationships/font" Target="fonts/font9.fntdata"/><Relationship Id="rId24" Type="http://schemas.openxmlformats.org/officeDocument/2006/relationships/font" Target="fonts/font8.fntdata"/><Relationship Id="rId23" Type="http://schemas.openxmlformats.org/officeDocument/2006/relationships/font" Target="fonts/font7.fntdata"/><Relationship Id="rId22" Type="http://schemas.openxmlformats.org/officeDocument/2006/relationships/font" Target="fonts/font6.fntdata"/><Relationship Id="rId21" Type="http://schemas.openxmlformats.org/officeDocument/2006/relationships/font" Target="fonts/font5.fntdata"/><Relationship Id="rId20" Type="http://schemas.openxmlformats.org/officeDocument/2006/relationships/font" Target="fonts/font4.fntdata"/><Relationship Id="rId2" Type="http://schemas.openxmlformats.org/officeDocument/2006/relationships/theme" Target="theme/theme1.xml"/><Relationship Id="rId19" Type="http://schemas.openxmlformats.org/officeDocument/2006/relationships/font" Target="fonts/font3.fntdata"/><Relationship Id="rId18" Type="http://schemas.openxmlformats.org/officeDocument/2006/relationships/font" Target="fonts/font2.fntdata"/><Relationship Id="rId17" Type="http://schemas.openxmlformats.org/officeDocument/2006/relationships/font" Target="fonts/font1.fntdata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0607040" y="329566"/>
            <a:ext cx="3291840" cy="702183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31520" y="329566"/>
            <a:ext cx="9684688" cy="702183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8221" y="2051686"/>
            <a:ext cx="12618720" cy="3423284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98221" y="5507356"/>
            <a:ext cx="12618720" cy="1800224"/>
          </a:xfr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31520" y="1920240"/>
            <a:ext cx="6452006" cy="54311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446874" y="1920240"/>
            <a:ext cx="6452006" cy="54311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5" cy="192024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19826" y="1184910"/>
            <a:ext cx="7406640" cy="5848350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5" cy="4573906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5" cy="192024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219826" y="1184910"/>
            <a:ext cx="7406640" cy="5848350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5" cy="4573906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2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Заголовок 1025"/>
          <p:cNvSpPr/>
          <p:nvPr>
            <p:ph type="title"/>
          </p:nvPr>
        </p:nvSpPr>
        <p:spPr>
          <a:xfrm>
            <a:off x="731520" y="329566"/>
            <a:ext cx="13167360" cy="13716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t>Click to edit Master title style</a:t>
            </a:r>
          </a:p>
        </p:txBody>
      </p:sp>
      <p:sp>
        <p:nvSpPr>
          <p:cNvPr id="1027" name="Замещающий текст 1026"/>
          <p:cNvSpPr/>
          <p:nvPr>
            <p:ph type="body" idx="1"/>
          </p:nvPr>
        </p:nvSpPr>
        <p:spPr>
          <a:xfrm>
            <a:off x="731520" y="1920240"/>
            <a:ext cx="13167360" cy="5431156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Замещающая дата 1027"/>
          <p:cNvSpPr/>
          <p:nvPr>
            <p:ph type="dt" sz="half" idx="2"/>
          </p:nvPr>
        </p:nvSpPr>
        <p:spPr>
          <a:xfrm>
            <a:off x="731520" y="7494270"/>
            <a:ext cx="3413760" cy="5715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680"/>
            </a:lvl1pPr>
          </a:lstStyle>
          <a:p>
            <a:pPr lvl="0"/>
            <a:endParaRPr lang="en-US"/>
          </a:p>
        </p:txBody>
      </p:sp>
      <p:sp>
        <p:nvSpPr>
          <p:cNvPr id="1029" name="Замещающий нижний колонтитул 1028"/>
          <p:cNvSpPr/>
          <p:nvPr>
            <p:ph type="ftr" sz="quarter" idx="3"/>
          </p:nvPr>
        </p:nvSpPr>
        <p:spPr>
          <a:xfrm>
            <a:off x="4998720" y="7494270"/>
            <a:ext cx="4632960" cy="5715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680"/>
            </a:lvl1pPr>
          </a:lstStyle>
          <a:p>
            <a:pPr lvl="0"/>
            <a:endParaRPr lang="en-US"/>
          </a:p>
        </p:txBody>
      </p:sp>
      <p:sp>
        <p:nvSpPr>
          <p:cNvPr id="1030" name="Замещающий номер слайда 1029"/>
          <p:cNvSpPr/>
          <p:nvPr>
            <p:ph type="sldNum" sz="quarter" idx="4"/>
          </p:nvPr>
        </p:nvSpPr>
        <p:spPr>
          <a:xfrm>
            <a:off x="10485120" y="7494270"/>
            <a:ext cx="3413760" cy="5715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680"/>
            </a:lvl1pPr>
          </a:lstStyle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marL="0" lvl="0" indent="0" algn="ctr" defTabSz="109728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528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11480" lvl="0" indent="-411480" algn="l" defTabSz="1097280" eaLnBrk="1" fontAlgn="base" latinLnBrk="0" hangingPunct="1">
        <a:lnSpc>
          <a:spcPct val="100000"/>
        </a:lnSpc>
        <a:spcBef>
          <a:spcPct val="24000"/>
        </a:spcBef>
        <a:spcAft>
          <a:spcPct val="0"/>
        </a:spcAft>
        <a:buChar char="•"/>
        <a:defRPr sz="384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91540" lvl="1" indent="-342900" algn="l" defTabSz="1097280" eaLnBrk="1" fontAlgn="base" latinLnBrk="0" hangingPunct="1">
        <a:lnSpc>
          <a:spcPct val="100000"/>
        </a:lnSpc>
        <a:spcBef>
          <a:spcPct val="24000"/>
        </a:spcBef>
        <a:spcAft>
          <a:spcPct val="0"/>
        </a:spcAft>
        <a:buChar char="–"/>
        <a:defRPr sz="336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71600" lvl="2" indent="-274320" algn="l" defTabSz="1097280" eaLnBrk="1" fontAlgn="base" latinLnBrk="0" hangingPunct="1">
        <a:lnSpc>
          <a:spcPct val="100000"/>
        </a:lnSpc>
        <a:spcBef>
          <a:spcPct val="24000"/>
        </a:spcBef>
        <a:spcAft>
          <a:spcPct val="0"/>
        </a:spcAft>
        <a:buChar char="•"/>
        <a:defRPr sz="288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20240" lvl="3" indent="-274320" algn="l" defTabSz="1097280" eaLnBrk="1" fontAlgn="base" latinLnBrk="0" hangingPunct="1">
        <a:lnSpc>
          <a:spcPct val="100000"/>
        </a:lnSpc>
        <a:spcBef>
          <a:spcPct val="24000"/>
        </a:spcBef>
        <a:spcAft>
          <a:spcPct val="0"/>
        </a:spcAft>
        <a:buChar char="–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68880" lvl="4" indent="-274320" algn="l" defTabSz="1097280" eaLnBrk="1" fontAlgn="base" latinLnBrk="0" hangingPunct="1">
        <a:lnSpc>
          <a:spcPct val="100000"/>
        </a:lnSpc>
        <a:spcBef>
          <a:spcPct val="24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3017520" lvl="5" indent="-274320" algn="l" defTabSz="1097280" eaLnBrk="1" fontAlgn="base" latinLnBrk="0" hangingPunct="1">
        <a:lnSpc>
          <a:spcPct val="100000"/>
        </a:lnSpc>
        <a:spcBef>
          <a:spcPct val="24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3566160" lvl="6" indent="-274320" algn="l" defTabSz="1097280" eaLnBrk="1" fontAlgn="base" latinLnBrk="0" hangingPunct="1">
        <a:lnSpc>
          <a:spcPct val="100000"/>
        </a:lnSpc>
        <a:spcBef>
          <a:spcPct val="24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4114800" lvl="7" indent="-274320" algn="l" defTabSz="1097280" eaLnBrk="1" fontAlgn="base" latinLnBrk="0" hangingPunct="1">
        <a:lnSpc>
          <a:spcPct val="100000"/>
        </a:lnSpc>
        <a:spcBef>
          <a:spcPct val="24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4663440" lvl="8" indent="-274320" algn="l" defTabSz="1097280" eaLnBrk="1" fontAlgn="base" latinLnBrk="0" hangingPunct="1">
        <a:lnSpc>
          <a:spcPct val="100000"/>
        </a:lnSpc>
        <a:spcBef>
          <a:spcPct val="24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109728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16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48640" lvl="1" indent="0" algn="l" defTabSz="109728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097280" lvl="2" indent="0" algn="l" defTabSz="109728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45920" lvl="3" indent="0" algn="l" defTabSz="109728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194560" lvl="4" indent="0" algn="l" defTabSz="109728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743200" lvl="5" indent="0" algn="l" defTabSz="109728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3291840" lvl="6" indent="0" algn="l" defTabSz="109728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840480" lvl="7" indent="0" algn="l" defTabSz="109728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4389120" lvl="8" indent="0" algn="l" defTabSz="109728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9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png"/><Relationship Id="rId7" Type="http://schemas.openxmlformats.org/officeDocument/2006/relationships/image" Target="../media/image16.sv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sv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2" Type="http://schemas.openxmlformats.org/officeDocument/2006/relationships/notesSlide" Target="../notesSlides/notesSlide6.xml"/><Relationship Id="rId11" Type="http://schemas.openxmlformats.org/officeDocument/2006/relationships/slideLayout" Target="../slideLayouts/slideLayout16.xml"/><Relationship Id="rId10" Type="http://schemas.openxmlformats.org/officeDocument/2006/relationships/image" Target="../media/image19.svg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406021"/>
            <a:ext cx="7556421" cy="141755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9C5461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День матери: праздник любви и благодарности</a:t>
            </a:r>
            <a:endParaRPr lang="en-US" sz="44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9852" y="732115"/>
            <a:ext cx="7704296" cy="128539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00" dirty="0">
                <a:solidFill>
                  <a:srgbClr val="9C5461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Поздравьте своих мам сегодня и всегда!</a:t>
            </a:r>
            <a:endParaRPr lang="en-US" sz="4000" dirty="0"/>
          </a:p>
        </p:txBody>
      </p:sp>
      <p:sp>
        <p:nvSpPr>
          <p:cNvPr id="4" name="Shape 1"/>
          <p:cNvSpPr/>
          <p:nvPr/>
        </p:nvSpPr>
        <p:spPr>
          <a:xfrm>
            <a:off x="719852" y="2634496"/>
            <a:ext cx="3749278" cy="2503527"/>
          </a:xfrm>
          <a:prstGeom prst="roundRect">
            <a:avLst>
              <a:gd name="adj" fmla="val 4383"/>
            </a:avLst>
          </a:prstGeom>
          <a:solidFill>
            <a:srgbClr val="FFFFFF"/>
          </a:solidFill>
          <a:effectLst>
            <a:outerShdw dist="19050" dir="2700000" algn="bl" rotWithShape="0">
              <a:srgbClr val="E5B2B7">
                <a:alpha val="100000"/>
              </a:srgbClr>
            </a:outerShdw>
          </a:effectLst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852" y="2611636"/>
            <a:ext cx="3749278" cy="91440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2326005"/>
            <a:ext cx="616982" cy="616982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2471023" y="2480191"/>
            <a:ext cx="246817" cy="30849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1</a:t>
            </a:r>
            <a:endParaRPr lang="en-US" sz="1900" dirty="0"/>
          </a:p>
        </p:txBody>
      </p:sp>
      <p:sp>
        <p:nvSpPr>
          <p:cNvPr id="8" name="Text 3"/>
          <p:cNvSpPr/>
          <p:nvPr/>
        </p:nvSpPr>
        <p:spPr>
          <a:xfrm>
            <a:off x="948333" y="3148608"/>
            <a:ext cx="3258383" cy="32123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Дарите внимание и тепло</a:t>
            </a:r>
            <a:endParaRPr lang="en-US" sz="2000" dirty="0"/>
          </a:p>
        </p:txBody>
      </p:sp>
      <p:sp>
        <p:nvSpPr>
          <p:cNvPr id="9" name="Text 4"/>
          <p:cNvSpPr/>
          <p:nvPr/>
        </p:nvSpPr>
        <p:spPr>
          <a:xfrm>
            <a:off x="948333" y="3593187"/>
            <a:ext cx="3292316" cy="131635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Лучший подарок для мамы — это ваша любовь, забота и искреннее внимание. Уделите ей время.</a:t>
            </a:r>
            <a:endParaRPr lang="en-US" sz="1600" dirty="0"/>
          </a:p>
        </p:txBody>
      </p:sp>
      <p:sp>
        <p:nvSpPr>
          <p:cNvPr id="10" name="Shape 5"/>
          <p:cNvSpPr/>
          <p:nvPr/>
        </p:nvSpPr>
        <p:spPr>
          <a:xfrm>
            <a:off x="4674751" y="2634496"/>
            <a:ext cx="3749397" cy="2503527"/>
          </a:xfrm>
          <a:prstGeom prst="roundRect">
            <a:avLst>
              <a:gd name="adj" fmla="val 4383"/>
            </a:avLst>
          </a:prstGeom>
          <a:solidFill>
            <a:srgbClr val="FFFFFF"/>
          </a:solidFill>
          <a:effectLst>
            <a:outerShdw dist="19050" dir="2700000" algn="bl" rotWithShape="0">
              <a:srgbClr val="E5B2B7">
                <a:alpha val="100000"/>
              </a:srgbClr>
            </a:outerShdw>
          </a:effectLst>
        </p:spPr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751" y="2611636"/>
            <a:ext cx="3749397" cy="91440"/>
          </a:xfrm>
          <a:prstGeom prst="rect">
            <a:avLst/>
          </a:prstGeom>
        </p:spPr>
      </p:pic>
      <p:pic>
        <p:nvPicPr>
          <p:cNvPr id="12" name="Image 4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899" y="2326005"/>
            <a:ext cx="616982" cy="616982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6425922" y="2480191"/>
            <a:ext cx="246817" cy="30849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2</a:t>
            </a:r>
            <a:endParaRPr lang="en-US" sz="1900" dirty="0"/>
          </a:p>
        </p:txBody>
      </p:sp>
      <p:sp>
        <p:nvSpPr>
          <p:cNvPr id="14" name="Text 7"/>
          <p:cNvSpPr/>
          <p:nvPr/>
        </p:nvSpPr>
        <p:spPr>
          <a:xfrm>
            <a:off x="4903232" y="3148608"/>
            <a:ext cx="3212902" cy="32123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Говорите "Я люблю тебя!"</a:t>
            </a:r>
            <a:endParaRPr lang="en-US" sz="2000" dirty="0"/>
          </a:p>
        </p:txBody>
      </p:sp>
      <p:sp>
        <p:nvSpPr>
          <p:cNvPr id="15" name="Text 8"/>
          <p:cNvSpPr/>
          <p:nvPr/>
        </p:nvSpPr>
        <p:spPr>
          <a:xfrm>
            <a:off x="4903232" y="3593187"/>
            <a:ext cx="3292435" cy="131635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Помните: каждый день — это повод сказать «Мама, я тебя люблю!» и выразить свои чувства.</a:t>
            </a:r>
            <a:endParaRPr lang="en-US" sz="1600" dirty="0"/>
          </a:p>
        </p:txBody>
      </p:sp>
      <p:sp>
        <p:nvSpPr>
          <p:cNvPr id="16" name="Shape 9"/>
          <p:cNvSpPr/>
          <p:nvPr/>
        </p:nvSpPr>
        <p:spPr>
          <a:xfrm>
            <a:off x="719852" y="5652135"/>
            <a:ext cx="7704296" cy="1845350"/>
          </a:xfrm>
          <a:prstGeom prst="roundRect">
            <a:avLst>
              <a:gd name="adj" fmla="val 5946"/>
            </a:avLst>
          </a:prstGeom>
          <a:solidFill>
            <a:srgbClr val="FFFFFF"/>
          </a:solidFill>
          <a:effectLst>
            <a:outerShdw dist="19050" dir="2700000" algn="bl" rotWithShape="0">
              <a:srgbClr val="E5B2B7">
                <a:alpha val="100000"/>
              </a:srgbClr>
            </a:outerShdw>
          </a:effectLst>
        </p:spPr>
      </p:sp>
      <p:pic>
        <p:nvPicPr>
          <p:cNvPr id="17" name="Image 5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852" y="5629275"/>
            <a:ext cx="7704296" cy="91440"/>
          </a:xfrm>
          <a:prstGeom prst="rect">
            <a:avLst/>
          </a:prstGeom>
        </p:spPr>
      </p:pic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3509" y="5343644"/>
            <a:ext cx="616982" cy="616982"/>
          </a:xfrm>
          <a:prstGeom prst="rect">
            <a:avLst/>
          </a:prstGeom>
        </p:spPr>
      </p:pic>
      <p:sp>
        <p:nvSpPr>
          <p:cNvPr id="19" name="Text 10"/>
          <p:cNvSpPr/>
          <p:nvPr/>
        </p:nvSpPr>
        <p:spPr>
          <a:xfrm>
            <a:off x="4448532" y="5497830"/>
            <a:ext cx="246817" cy="30849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3</a:t>
            </a:r>
            <a:endParaRPr lang="en-US" sz="1900" dirty="0"/>
          </a:p>
        </p:txBody>
      </p:sp>
      <p:sp>
        <p:nvSpPr>
          <p:cNvPr id="20" name="Text 11"/>
          <p:cNvSpPr/>
          <p:nvPr/>
        </p:nvSpPr>
        <p:spPr>
          <a:xfrm>
            <a:off x="948333" y="6166247"/>
            <a:ext cx="4180284" cy="32123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Пусть праздник наполнит сердца</a:t>
            </a:r>
            <a:endParaRPr lang="en-US" sz="2000" dirty="0"/>
          </a:p>
        </p:txBody>
      </p:sp>
      <p:sp>
        <p:nvSpPr>
          <p:cNvPr id="21" name="Text 12"/>
          <p:cNvSpPr/>
          <p:nvPr/>
        </p:nvSpPr>
        <p:spPr>
          <a:xfrm>
            <a:off x="948333" y="6610826"/>
            <a:ext cx="7247334" cy="65817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Пусть День матери принесет свет, радость и благодарность в ваш дом и в сердца ваших близких.</a:t>
            </a:r>
            <a:endParaRPr lang="en-US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44030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3181" y="2978706"/>
            <a:ext cx="12237720" cy="60995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00" dirty="0">
                <a:solidFill>
                  <a:srgbClr val="9C5461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Истоки праздника: от древности до современности</a:t>
            </a:r>
            <a:endParaRPr lang="en-US" sz="3800" dirty="0"/>
          </a:p>
        </p:txBody>
      </p:sp>
      <p:sp>
        <p:nvSpPr>
          <p:cNvPr id="4" name="Shape 1"/>
          <p:cNvSpPr/>
          <p:nvPr/>
        </p:nvSpPr>
        <p:spPr>
          <a:xfrm>
            <a:off x="7303770" y="3881438"/>
            <a:ext cx="22860" cy="3809643"/>
          </a:xfrm>
          <a:prstGeom prst="roundRect">
            <a:avLst>
              <a:gd name="adj" fmla="val 768608"/>
            </a:avLst>
          </a:prstGeom>
          <a:solidFill>
            <a:srgbClr val="E5B2B7"/>
          </a:solidFill>
        </p:spPr>
      </p:sp>
      <p:sp>
        <p:nvSpPr>
          <p:cNvPr id="5" name="Shape 2"/>
          <p:cNvSpPr/>
          <p:nvPr/>
        </p:nvSpPr>
        <p:spPr>
          <a:xfrm>
            <a:off x="6532781" y="4089559"/>
            <a:ext cx="585668" cy="22860"/>
          </a:xfrm>
          <a:prstGeom prst="roundRect">
            <a:avLst>
              <a:gd name="adj" fmla="val 768608"/>
            </a:avLst>
          </a:prstGeom>
          <a:solidFill>
            <a:srgbClr val="E5B2B7"/>
          </a:solidFill>
        </p:spPr>
      </p:sp>
      <p:sp>
        <p:nvSpPr>
          <p:cNvPr id="6" name="Shape 3"/>
          <p:cNvSpPr/>
          <p:nvPr/>
        </p:nvSpPr>
        <p:spPr>
          <a:xfrm>
            <a:off x="7095589" y="3881438"/>
            <a:ext cx="439222" cy="439222"/>
          </a:xfrm>
          <a:prstGeom prst="roundRect">
            <a:avLst>
              <a:gd name="adj" fmla="val 40003"/>
            </a:avLst>
          </a:prstGeom>
          <a:solidFill>
            <a:srgbClr val="FFCCD1"/>
          </a:solidFill>
          <a:ln w="7620">
            <a:solidFill>
              <a:srgbClr val="E5B2B7"/>
            </a:solidFill>
            <a:prstDash val="solid"/>
          </a:ln>
          <a:effectLst>
            <a:outerShdw dist="17780" dir="2700000" algn="bl" rotWithShape="0">
              <a:srgbClr val="E5B2B7">
                <a:alpha val="100000"/>
              </a:srgbClr>
            </a:outerShdw>
          </a:effectLst>
        </p:spPr>
      </p:sp>
      <p:sp>
        <p:nvSpPr>
          <p:cNvPr id="7" name="Text 4"/>
          <p:cNvSpPr/>
          <p:nvPr/>
        </p:nvSpPr>
        <p:spPr>
          <a:xfrm>
            <a:off x="7168753" y="3917990"/>
            <a:ext cx="292775" cy="36599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1</a:t>
            </a:r>
            <a:endParaRPr lang="en-US" sz="2300" dirty="0"/>
          </a:p>
        </p:txBody>
      </p:sp>
      <p:sp>
        <p:nvSpPr>
          <p:cNvPr id="8" name="Text 5"/>
          <p:cNvSpPr/>
          <p:nvPr/>
        </p:nvSpPr>
        <p:spPr>
          <a:xfrm>
            <a:off x="3898821" y="3948470"/>
            <a:ext cx="2440305" cy="30503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0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Древняя Греция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683181" y="4370546"/>
            <a:ext cx="5655945" cy="62484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>
              <a:lnSpc>
                <a:spcPts val="2450"/>
              </a:lnSpc>
              <a:buNone/>
            </a:pPr>
            <a:r>
              <a:rPr lang="en-US" sz="150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Чествование богини-матери Реи, символа материнства и плодородия.</a:t>
            </a:r>
            <a:endParaRPr lang="en-US" sz="1500" dirty="0"/>
          </a:p>
        </p:txBody>
      </p:sp>
      <p:sp>
        <p:nvSpPr>
          <p:cNvPr id="10" name="Shape 7"/>
          <p:cNvSpPr/>
          <p:nvPr/>
        </p:nvSpPr>
        <p:spPr>
          <a:xfrm>
            <a:off x="7511951" y="5260777"/>
            <a:ext cx="585668" cy="22860"/>
          </a:xfrm>
          <a:prstGeom prst="roundRect">
            <a:avLst>
              <a:gd name="adj" fmla="val 768608"/>
            </a:avLst>
          </a:prstGeom>
          <a:solidFill>
            <a:srgbClr val="E5B2B7"/>
          </a:solidFill>
        </p:spPr>
      </p:sp>
      <p:sp>
        <p:nvSpPr>
          <p:cNvPr id="11" name="Shape 8"/>
          <p:cNvSpPr/>
          <p:nvPr/>
        </p:nvSpPr>
        <p:spPr>
          <a:xfrm>
            <a:off x="7095589" y="5052655"/>
            <a:ext cx="439222" cy="439222"/>
          </a:xfrm>
          <a:prstGeom prst="roundRect">
            <a:avLst>
              <a:gd name="adj" fmla="val 40003"/>
            </a:avLst>
          </a:prstGeom>
          <a:solidFill>
            <a:srgbClr val="FFCCD1"/>
          </a:solidFill>
          <a:ln w="7620">
            <a:solidFill>
              <a:srgbClr val="E5B2B7"/>
            </a:solidFill>
            <a:prstDash val="solid"/>
          </a:ln>
          <a:effectLst>
            <a:outerShdw dist="17780" dir="2700000" algn="bl" rotWithShape="0">
              <a:srgbClr val="E5B2B7">
                <a:alpha val="100000"/>
              </a:srgbClr>
            </a:outerShdw>
          </a:effectLst>
        </p:spPr>
      </p:sp>
      <p:sp>
        <p:nvSpPr>
          <p:cNvPr id="12" name="Text 9"/>
          <p:cNvSpPr/>
          <p:nvPr/>
        </p:nvSpPr>
        <p:spPr>
          <a:xfrm>
            <a:off x="7168753" y="5089208"/>
            <a:ext cx="292775" cy="36599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2</a:t>
            </a:r>
            <a:endParaRPr lang="en-US" sz="2300" dirty="0"/>
          </a:p>
        </p:txBody>
      </p:sp>
      <p:sp>
        <p:nvSpPr>
          <p:cNvPr id="13" name="Text 10"/>
          <p:cNvSpPr/>
          <p:nvPr/>
        </p:nvSpPr>
        <p:spPr>
          <a:xfrm>
            <a:off x="8291274" y="5119687"/>
            <a:ext cx="3696653" cy="30503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XVII-XIX века: Великобритания</a:t>
            </a:r>
            <a:endParaRPr lang="en-US" sz="1900" dirty="0"/>
          </a:p>
        </p:txBody>
      </p:sp>
      <p:sp>
        <p:nvSpPr>
          <p:cNvPr id="14" name="Text 11"/>
          <p:cNvSpPr/>
          <p:nvPr/>
        </p:nvSpPr>
        <p:spPr>
          <a:xfrm>
            <a:off x="8291274" y="5541764"/>
            <a:ext cx="5655945" cy="62484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Празднование «Материнского воскресенья» — дня почитания матерей.</a:t>
            </a:r>
            <a:endParaRPr lang="en-US" sz="1500" dirty="0"/>
          </a:p>
        </p:txBody>
      </p:sp>
      <p:sp>
        <p:nvSpPr>
          <p:cNvPr id="15" name="Shape 12"/>
          <p:cNvSpPr/>
          <p:nvPr/>
        </p:nvSpPr>
        <p:spPr>
          <a:xfrm>
            <a:off x="6532781" y="6270308"/>
            <a:ext cx="585668" cy="22860"/>
          </a:xfrm>
          <a:prstGeom prst="roundRect">
            <a:avLst>
              <a:gd name="adj" fmla="val 768608"/>
            </a:avLst>
          </a:prstGeom>
          <a:solidFill>
            <a:srgbClr val="E5B2B7"/>
          </a:solidFill>
        </p:spPr>
      </p:sp>
      <p:sp>
        <p:nvSpPr>
          <p:cNvPr id="16" name="Shape 13"/>
          <p:cNvSpPr/>
          <p:nvPr/>
        </p:nvSpPr>
        <p:spPr>
          <a:xfrm>
            <a:off x="7095589" y="6062186"/>
            <a:ext cx="439222" cy="439222"/>
          </a:xfrm>
          <a:prstGeom prst="roundRect">
            <a:avLst>
              <a:gd name="adj" fmla="val 40003"/>
            </a:avLst>
          </a:prstGeom>
          <a:solidFill>
            <a:srgbClr val="FFCCD1"/>
          </a:solidFill>
          <a:ln w="7620">
            <a:solidFill>
              <a:srgbClr val="E5B2B7"/>
            </a:solidFill>
            <a:prstDash val="solid"/>
          </a:ln>
          <a:effectLst>
            <a:outerShdw dist="17780" dir="2700000" algn="bl" rotWithShape="0">
              <a:srgbClr val="E5B2B7">
                <a:alpha val="100000"/>
              </a:srgbClr>
            </a:outerShdw>
          </a:effectLst>
        </p:spPr>
      </p:sp>
      <p:sp>
        <p:nvSpPr>
          <p:cNvPr id="17" name="Text 14"/>
          <p:cNvSpPr/>
          <p:nvPr/>
        </p:nvSpPr>
        <p:spPr>
          <a:xfrm>
            <a:off x="7168753" y="6098738"/>
            <a:ext cx="292775" cy="36599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3</a:t>
            </a:r>
            <a:endParaRPr lang="en-US" sz="2300" dirty="0"/>
          </a:p>
        </p:txBody>
      </p:sp>
      <p:sp>
        <p:nvSpPr>
          <p:cNvPr id="18" name="Text 15"/>
          <p:cNvSpPr/>
          <p:nvPr/>
        </p:nvSpPr>
        <p:spPr>
          <a:xfrm>
            <a:off x="3801308" y="6129218"/>
            <a:ext cx="2537817" cy="30503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0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Начало XX века: США</a:t>
            </a:r>
            <a:endParaRPr lang="en-US" sz="1900" dirty="0"/>
          </a:p>
        </p:txBody>
      </p:sp>
      <p:sp>
        <p:nvSpPr>
          <p:cNvPr id="19" name="Text 16"/>
          <p:cNvSpPr/>
          <p:nvPr/>
        </p:nvSpPr>
        <p:spPr>
          <a:xfrm>
            <a:off x="683181" y="6551295"/>
            <a:ext cx="5655945" cy="62484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>
              <a:lnSpc>
                <a:spcPts val="2450"/>
              </a:lnSpc>
              <a:buNone/>
            </a:pPr>
            <a:r>
              <a:rPr lang="en-US" sz="150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Анна Джарвис добивается официального признания праздника в 1914 году.</a:t>
            </a:r>
            <a:endParaRPr lang="en-US" sz="15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1259" y="433149"/>
            <a:ext cx="10718363" cy="49232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100" dirty="0">
                <a:solidFill>
                  <a:srgbClr val="9C5461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День матери в России: путь к официальному празднику</a:t>
            </a:r>
            <a:endParaRPr lang="en-US" sz="3100" dirty="0"/>
          </a:p>
        </p:txBody>
      </p:sp>
      <p:sp>
        <p:nvSpPr>
          <p:cNvPr id="3" name="Shape 1"/>
          <p:cNvSpPr/>
          <p:nvPr/>
        </p:nvSpPr>
        <p:spPr>
          <a:xfrm>
            <a:off x="551259" y="1338858"/>
            <a:ext cx="6571774" cy="1016318"/>
          </a:xfrm>
          <a:prstGeom prst="roundRect">
            <a:avLst>
              <a:gd name="adj" fmla="val 10797"/>
            </a:avLst>
          </a:prstGeom>
          <a:solidFill>
            <a:srgbClr val="FFFFFF"/>
          </a:solidFill>
          <a:ln w="22860">
            <a:solidFill>
              <a:srgbClr val="E5B2B7"/>
            </a:solidFill>
            <a:prstDash val="solid"/>
          </a:ln>
          <a:effectLst>
            <a:outerShdw dist="13970" dir="2700000" algn="bl" rotWithShape="0">
              <a:srgbClr val="E5B2B7">
                <a:alpha val="100000"/>
              </a:srgbClr>
            </a:outerShdw>
          </a:effectLst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8399" y="1338858"/>
            <a:ext cx="91440" cy="101631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800219" y="1519238"/>
            <a:ext cx="2149793" cy="24610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5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Первое празднование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800219" y="1922859"/>
            <a:ext cx="6142434" cy="25193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1 декабря 1915 года по инициативе скаутмастера Рагнара Фенберга.</a:t>
            </a:r>
            <a:endParaRPr lang="en-US" sz="1200" dirty="0"/>
          </a:p>
        </p:txBody>
      </p:sp>
      <p:sp>
        <p:nvSpPr>
          <p:cNvPr id="7" name="Shape 4"/>
          <p:cNvSpPr/>
          <p:nvPr/>
        </p:nvSpPr>
        <p:spPr>
          <a:xfrm>
            <a:off x="551259" y="2512695"/>
            <a:ext cx="6571774" cy="1268254"/>
          </a:xfrm>
          <a:prstGeom prst="roundRect">
            <a:avLst>
              <a:gd name="adj" fmla="val 8652"/>
            </a:avLst>
          </a:prstGeom>
          <a:solidFill>
            <a:srgbClr val="FFFFFF"/>
          </a:solidFill>
          <a:ln w="22860">
            <a:solidFill>
              <a:srgbClr val="E5B2B7"/>
            </a:solidFill>
            <a:prstDash val="solid"/>
          </a:ln>
          <a:effectLst>
            <a:outerShdw dist="13970" dir="2700000" algn="bl" rotWithShape="0">
              <a:srgbClr val="E5B2B7">
                <a:alpha val="100000"/>
              </a:srgbClr>
            </a:outerShdw>
          </a:effectLst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99" y="2512695"/>
            <a:ext cx="91440" cy="1268254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800219" y="2693075"/>
            <a:ext cx="1969056" cy="24610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5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Награды СССР</a:t>
            </a:r>
            <a:endParaRPr lang="en-US" sz="1550" dirty="0"/>
          </a:p>
        </p:txBody>
      </p:sp>
      <p:sp>
        <p:nvSpPr>
          <p:cNvPr id="10" name="Text 6"/>
          <p:cNvSpPr/>
          <p:nvPr/>
        </p:nvSpPr>
        <p:spPr>
          <a:xfrm>
            <a:off x="800219" y="3096697"/>
            <a:ext cx="6142434" cy="50387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Медаль Материнства, орден «Материнская слава», звание «Мать-героиня» для многодетных матерей.</a:t>
            </a:r>
            <a:endParaRPr lang="en-US" sz="1200" dirty="0"/>
          </a:p>
        </p:txBody>
      </p:sp>
      <p:sp>
        <p:nvSpPr>
          <p:cNvPr id="11" name="Shape 7"/>
          <p:cNvSpPr/>
          <p:nvPr/>
        </p:nvSpPr>
        <p:spPr>
          <a:xfrm>
            <a:off x="551259" y="3938468"/>
            <a:ext cx="6571774" cy="1268254"/>
          </a:xfrm>
          <a:prstGeom prst="roundRect">
            <a:avLst>
              <a:gd name="adj" fmla="val 8652"/>
            </a:avLst>
          </a:prstGeom>
          <a:solidFill>
            <a:srgbClr val="FFFFFF"/>
          </a:solidFill>
          <a:ln w="22860">
            <a:solidFill>
              <a:srgbClr val="E5B2B7"/>
            </a:solidFill>
            <a:prstDash val="solid"/>
          </a:ln>
          <a:effectLst>
            <a:outerShdw dist="13970" dir="2700000" algn="bl" rotWithShape="0">
              <a:srgbClr val="E5B2B7">
                <a:alpha val="100000"/>
              </a:srgbClr>
            </a:outerShdw>
          </a:effectLst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99" y="3938468"/>
            <a:ext cx="91440" cy="1268254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800219" y="4118848"/>
            <a:ext cx="2584371" cy="24610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5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Официальное учреждение</a:t>
            </a:r>
            <a:endParaRPr lang="en-US" sz="1550" dirty="0"/>
          </a:p>
        </p:txBody>
      </p:sp>
      <p:sp>
        <p:nvSpPr>
          <p:cNvPr id="14" name="Text 9"/>
          <p:cNvSpPr/>
          <p:nvPr/>
        </p:nvSpPr>
        <p:spPr>
          <a:xfrm>
            <a:off x="800219" y="4522470"/>
            <a:ext cx="6142434" cy="50387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Указом президента Бориса Ельцина 30 января 1998 года. Отмечается в последнее воскресенье ноября.</a:t>
            </a:r>
            <a:endParaRPr lang="en-US" sz="1200" dirty="0"/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4987" y="1338858"/>
            <a:ext cx="6571774" cy="6571774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7514987" y="8087797"/>
            <a:ext cx="6571774" cy="50387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История празднования Дня матери в России имеет глубокие корни, начиная с неофициальных инициатив и заканчивая государственным признанием.</a:t>
            </a:r>
            <a:endParaRPr lang="en-US" sz="1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155746"/>
            <a:ext cx="7556421" cy="212633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9C5461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Нежный букет незабудок — символ Дня матери в России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622244"/>
            <a:ext cx="7556421" cy="14516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Незабудки, с их нежным голубым оттенком и трогательным названием, стали символом этого прекрасного праздника в России. Они напоминают о вечной памяти, нежности и бесконечной любви, которую дарят нам наши мамы.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00996"/>
            <a:ext cx="11488936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9C5461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Традиции празднования в России и мире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463403"/>
            <a:ext cx="1501854" cy="92821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522458" y="2463403"/>
            <a:ext cx="2429947" cy="106299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Россия: Праздничные мероприятия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2522458" y="3662482"/>
            <a:ext cx="2429947" cy="326612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Концерты, акции «Мама, я тебя люблю!», вручение наград выдающимся матерям. В этот день принято дарить мамам открытки и цветы: хризантемы, астры и незабудки.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893" y="2463403"/>
            <a:ext cx="1501854" cy="92821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964561" y="2463403"/>
            <a:ext cx="2429947" cy="14173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США и Австралия: Гвоздики как символ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6964561" y="4016812"/>
            <a:ext cx="2429947" cy="254031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Традиция прикалывать гвоздики на одежду: красные — в знак уважения к живым мамам, белые — в память об ушедших.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995" y="2463403"/>
            <a:ext cx="1501854" cy="92821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1406664" y="2463403"/>
            <a:ext cx="2429947" cy="70866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Великобритания: Кекс «Симнель»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1406664" y="3308152"/>
            <a:ext cx="2429947" cy="29032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Выпекание традиционного кекса «Симнель», украшенного марципановыми шариками, символизирующими апостолов.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64664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1045" y="3399711"/>
            <a:ext cx="12048768" cy="6616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dirty="0">
                <a:solidFill>
                  <a:srgbClr val="9C5461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Как Москва отмечает День матери в 2024 году</a:t>
            </a:r>
            <a:endParaRPr lang="en-US" sz="4150" dirty="0"/>
          </a:p>
        </p:txBody>
      </p:sp>
      <p:sp>
        <p:nvSpPr>
          <p:cNvPr id="4" name="Shape 1"/>
          <p:cNvSpPr/>
          <p:nvPr/>
        </p:nvSpPr>
        <p:spPr>
          <a:xfrm>
            <a:off x="741045" y="4378881"/>
            <a:ext cx="4241602" cy="3097530"/>
          </a:xfrm>
          <a:prstGeom prst="roundRect">
            <a:avLst>
              <a:gd name="adj" fmla="val 6152"/>
            </a:avLst>
          </a:prstGeom>
          <a:solidFill>
            <a:srgbClr val="FFCCD1"/>
          </a:solidFill>
          <a:ln w="7620">
            <a:solidFill>
              <a:srgbClr val="E5B2B7"/>
            </a:solidFill>
            <a:prstDash val="solid"/>
          </a:ln>
          <a:effectLst>
            <a:outerShdw dist="19050" dir="2700000" algn="bl" rotWithShape="0">
              <a:srgbClr val="E5B2B7">
                <a:alpha val="100000"/>
              </a:srgbClr>
            </a:outerShdw>
          </a:effectLst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358" y="4598194"/>
            <a:ext cx="635079" cy="635079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5023" y="4772858"/>
            <a:ext cx="285750" cy="285750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960358" y="5444966"/>
            <a:ext cx="2988826" cy="3307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Культурная программа</a:t>
            </a:r>
            <a:endParaRPr lang="en-US" sz="2050" dirty="0"/>
          </a:p>
        </p:txBody>
      </p:sp>
      <p:sp>
        <p:nvSpPr>
          <p:cNvPr id="8" name="Text 3"/>
          <p:cNvSpPr/>
          <p:nvPr/>
        </p:nvSpPr>
        <p:spPr>
          <a:xfrm>
            <a:off x="960358" y="5902643"/>
            <a:ext cx="3802975" cy="67722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Бесплатные концерты, театральные представления, выставки.</a:t>
            </a:r>
            <a:endParaRPr lang="en-US" sz="1650" dirty="0"/>
          </a:p>
        </p:txBody>
      </p:sp>
      <p:sp>
        <p:nvSpPr>
          <p:cNvPr id="9" name="Shape 4"/>
          <p:cNvSpPr/>
          <p:nvPr/>
        </p:nvSpPr>
        <p:spPr>
          <a:xfrm>
            <a:off x="5194340" y="4378881"/>
            <a:ext cx="4241602" cy="3097530"/>
          </a:xfrm>
          <a:prstGeom prst="roundRect">
            <a:avLst>
              <a:gd name="adj" fmla="val 6152"/>
            </a:avLst>
          </a:prstGeom>
          <a:solidFill>
            <a:srgbClr val="FFCCD1"/>
          </a:solidFill>
          <a:ln w="7620">
            <a:solidFill>
              <a:srgbClr val="E5B2B7"/>
            </a:solidFill>
            <a:prstDash val="solid"/>
          </a:ln>
          <a:effectLst>
            <a:outerShdw dist="19050" dir="2700000" algn="bl" rotWithShape="0">
              <a:srgbClr val="E5B2B7">
                <a:alpha val="100000"/>
              </a:srgbClr>
            </a:outerShdw>
          </a:effectLst>
        </p:spPr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3653" y="4598194"/>
            <a:ext cx="635079" cy="635079"/>
          </a:xfrm>
          <a:prstGeom prst="rect">
            <a:avLst/>
          </a:prstGeom>
        </p:spPr>
      </p:pic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88318" y="4772858"/>
            <a:ext cx="285750" cy="285750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5413653" y="5444966"/>
            <a:ext cx="3516392" cy="3307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Творческие мастер-классы</a:t>
            </a:r>
            <a:endParaRPr lang="en-US" sz="2050" dirty="0"/>
          </a:p>
        </p:txBody>
      </p:sp>
      <p:sp>
        <p:nvSpPr>
          <p:cNvPr id="13" name="Text 6"/>
          <p:cNvSpPr/>
          <p:nvPr/>
        </p:nvSpPr>
        <p:spPr>
          <a:xfrm>
            <a:off x="5413653" y="5902643"/>
            <a:ext cx="3802975" cy="135445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Создание подарков, праздничных композиций, 3D-открыток, брелоков и живопись эпоксидной смолой.</a:t>
            </a:r>
            <a:endParaRPr lang="en-US" sz="1650" dirty="0"/>
          </a:p>
        </p:txBody>
      </p:sp>
      <p:sp>
        <p:nvSpPr>
          <p:cNvPr id="14" name="Shape 7"/>
          <p:cNvSpPr/>
          <p:nvPr/>
        </p:nvSpPr>
        <p:spPr>
          <a:xfrm>
            <a:off x="9647634" y="4378881"/>
            <a:ext cx="4241602" cy="3097530"/>
          </a:xfrm>
          <a:prstGeom prst="roundRect">
            <a:avLst>
              <a:gd name="adj" fmla="val 6152"/>
            </a:avLst>
          </a:prstGeom>
          <a:solidFill>
            <a:srgbClr val="FFCCD1"/>
          </a:solidFill>
          <a:ln w="7620">
            <a:solidFill>
              <a:srgbClr val="E5B2B7"/>
            </a:solidFill>
            <a:prstDash val="solid"/>
          </a:ln>
          <a:effectLst>
            <a:outerShdw dist="19050" dir="2700000" algn="bl" rotWithShape="0">
              <a:srgbClr val="E5B2B7">
                <a:alpha val="100000"/>
              </a:srgbClr>
            </a:outerShdw>
          </a:effectLst>
        </p:spPr>
      </p:sp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66948" y="4598194"/>
            <a:ext cx="635079" cy="635079"/>
          </a:xfrm>
          <a:prstGeom prst="rect">
            <a:avLst/>
          </a:prstGeom>
        </p:spPr>
      </p:pic>
      <p:pic>
        <p:nvPicPr>
          <p:cNvPr id="16" name="Image 6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041612" y="4772858"/>
            <a:ext cx="285750" cy="285750"/>
          </a:xfrm>
          <a:prstGeom prst="rect">
            <a:avLst/>
          </a:prstGeom>
        </p:spPr>
      </p:pic>
      <p:sp>
        <p:nvSpPr>
          <p:cNvPr id="17" name="Text 8"/>
          <p:cNvSpPr/>
          <p:nvPr/>
        </p:nvSpPr>
        <p:spPr>
          <a:xfrm>
            <a:off x="9866948" y="5444966"/>
            <a:ext cx="3183493" cy="3307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Исторические экскурсии</a:t>
            </a:r>
            <a:endParaRPr lang="en-US" sz="2050" dirty="0"/>
          </a:p>
        </p:txBody>
      </p:sp>
      <p:sp>
        <p:nvSpPr>
          <p:cNvPr id="18" name="Text 9"/>
          <p:cNvSpPr/>
          <p:nvPr/>
        </p:nvSpPr>
        <p:spPr>
          <a:xfrm>
            <a:off x="9866948" y="5902643"/>
            <a:ext cx="3802975" cy="135445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Экскурсии, посвященные выдающимся женщинам и космонавтам, таким как Валентина Терешкова и Светлана Савицкая.</a:t>
            </a:r>
            <a:endParaRPr lang="en-US" sz="16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647825" y="1019651"/>
            <a:ext cx="12188785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5550"/>
              </a:lnSpc>
              <a:buNone/>
            </a:pPr>
            <a:r>
              <a:rPr lang="en-US" sz="4450" dirty="0">
                <a:solidFill>
                  <a:srgbClr val="9C5461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Трогательные истории и пословицы о маме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0094119" y="2522220"/>
            <a:ext cx="3402330" cy="42529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300"/>
              </a:lnSpc>
              <a:buNone/>
            </a:pPr>
            <a:r>
              <a:rPr lang="en-US" sz="2650" dirty="0">
                <a:solidFill>
                  <a:srgbClr val="9C5461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Притча о свече:</a:t>
            </a:r>
            <a:endParaRPr lang="en-US" sz="2650" dirty="0"/>
          </a:p>
        </p:txBody>
      </p:sp>
      <p:sp>
        <p:nvSpPr>
          <p:cNvPr id="4" name="Text 2"/>
          <p:cNvSpPr/>
          <p:nvPr/>
        </p:nvSpPr>
        <p:spPr>
          <a:xfrm>
            <a:off x="793790" y="3287673"/>
            <a:ext cx="12702659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«Любовь матери не уменьшается, а умножается, когда она делится ею со своими детьми, подобно свече, от которой можно зажечь множество других, не уменьшая ее собственного пламени».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13806130" y="2182058"/>
            <a:ext cx="30480" cy="2086570"/>
          </a:xfrm>
          <a:prstGeom prst="rect">
            <a:avLst/>
          </a:prstGeom>
          <a:solidFill>
            <a:srgbClr val="FFC7CD"/>
          </a:solidFill>
        </p:spPr>
      </p:sp>
      <p:sp>
        <p:nvSpPr>
          <p:cNvPr id="6" name="Shape 4"/>
          <p:cNvSpPr/>
          <p:nvPr/>
        </p:nvSpPr>
        <p:spPr>
          <a:xfrm>
            <a:off x="7428667" y="4523780"/>
            <a:ext cx="6407944" cy="1104186"/>
          </a:xfrm>
          <a:prstGeom prst="roundRect">
            <a:avLst>
              <a:gd name="adj" fmla="val 18488"/>
            </a:avLst>
          </a:prstGeom>
          <a:solidFill>
            <a:srgbClr val="FFFFFF"/>
          </a:solidFill>
          <a:ln w="30480">
            <a:solidFill>
              <a:srgbClr val="E5B2B7"/>
            </a:solidFill>
            <a:prstDash val="solid"/>
          </a:ln>
          <a:effectLst>
            <a:outerShdw dist="20320" dir="2700000" algn="bl" rotWithShape="0">
              <a:srgbClr val="E5B2B7">
                <a:alpha val="100000"/>
              </a:srgbClr>
            </a:outerShdw>
          </a:effectLst>
        </p:spPr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23058" y="4418171"/>
            <a:ext cx="272177" cy="272177"/>
          </a:xfrm>
          <a:prstGeom prst="rect">
            <a:avLst/>
          </a:prstGeom>
        </p:spPr>
      </p:pic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0042" y="5461397"/>
            <a:ext cx="272177" cy="272177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7799308" y="4894421"/>
            <a:ext cx="566666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«Сердце матери лучше солнца греет».</a:t>
            </a:r>
            <a:endParaRPr lang="en-US" sz="1750" dirty="0"/>
          </a:p>
        </p:txBody>
      </p:sp>
      <p:sp>
        <p:nvSpPr>
          <p:cNvPr id="10" name="Shape 6"/>
          <p:cNvSpPr/>
          <p:nvPr/>
        </p:nvSpPr>
        <p:spPr>
          <a:xfrm>
            <a:off x="793790" y="4523780"/>
            <a:ext cx="6408063" cy="1104186"/>
          </a:xfrm>
          <a:prstGeom prst="roundRect">
            <a:avLst>
              <a:gd name="adj" fmla="val 18488"/>
            </a:avLst>
          </a:prstGeom>
          <a:solidFill>
            <a:srgbClr val="FFFFFF"/>
          </a:solidFill>
          <a:ln w="30480">
            <a:solidFill>
              <a:srgbClr val="E5B2B7"/>
            </a:solidFill>
            <a:prstDash val="solid"/>
          </a:ln>
          <a:effectLst>
            <a:outerShdw dist="20320" dir="2700000" algn="bl" rotWithShape="0">
              <a:srgbClr val="E5B2B7">
                <a:alpha val="100000"/>
              </a:srgbClr>
            </a:outerShdw>
          </a:effectLst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8181" y="4418171"/>
            <a:ext cx="272177" cy="272177"/>
          </a:xfrm>
          <a:prstGeom prst="rect">
            <a:avLst/>
          </a:prstGeom>
        </p:spPr>
      </p:pic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5284" y="5461397"/>
            <a:ext cx="272177" cy="272177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164431" y="4894421"/>
            <a:ext cx="5666780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«При солнышке тепло, при матери добро».</a:t>
            </a:r>
            <a:endParaRPr lang="en-US" sz="1750" dirty="0"/>
          </a:p>
        </p:txBody>
      </p:sp>
      <p:sp>
        <p:nvSpPr>
          <p:cNvPr id="14" name="Shape 8"/>
          <p:cNvSpPr/>
          <p:nvPr/>
        </p:nvSpPr>
        <p:spPr>
          <a:xfrm>
            <a:off x="793790" y="5883116"/>
            <a:ext cx="13042821" cy="1326713"/>
          </a:xfrm>
          <a:prstGeom prst="roundRect">
            <a:avLst>
              <a:gd name="adj" fmla="val 15387"/>
            </a:avLst>
          </a:prstGeom>
          <a:solidFill>
            <a:srgbClr val="FFB3BB"/>
          </a:solidFill>
        </p:spPr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604" y="6227207"/>
            <a:ext cx="283488" cy="226814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1530906" y="6166604"/>
            <a:ext cx="12078891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По статистике, мамы проводят более 3000 бессонных ночей у постели больных детей, готовят сотни блюд и стирают горы белья, демонстрируя свою безграничную заботу.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5442" y="530662"/>
            <a:ext cx="7235190" cy="60317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9C5461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Идеи подарков ко Дню матери</a:t>
            </a:r>
            <a:endParaRPr lang="en-US" sz="37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3062" y="1645206"/>
            <a:ext cx="4318516" cy="2316004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5882" y="1645206"/>
            <a:ext cx="4318516" cy="2316004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8703" y="1645206"/>
            <a:ext cx="4318516" cy="2316004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062" y="4115514"/>
            <a:ext cx="13264277" cy="2316004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675442" y="6773942"/>
            <a:ext cx="13279517" cy="92618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Подарите то, что оставит след в сердце и подарит незабываемые эмоции: персонализированные украшения, фотоальбомы с семейными моментами, уютные подарки для дома, такие как ароматические свечи и наборы для спа. А самые ценные подарки — это эмоциональные: совместные прогулки, интересные мастер-классы или трогательные видеообращения с признаниями в любви.</a:t>
            </a:r>
            <a:endParaRPr lang="en-US" sz="15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41268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75442" y="2944773"/>
            <a:ext cx="11115556" cy="60317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9C5461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Почему День матери важен для каждого из нас</a:t>
            </a:r>
            <a:endParaRPr lang="en-US" sz="3750" dirty="0"/>
          </a:p>
        </p:txBody>
      </p:sp>
      <p:sp>
        <p:nvSpPr>
          <p:cNvPr id="4" name="Shape 1"/>
          <p:cNvSpPr/>
          <p:nvPr/>
        </p:nvSpPr>
        <p:spPr>
          <a:xfrm>
            <a:off x="675442" y="3837384"/>
            <a:ext cx="772001" cy="1158002"/>
          </a:xfrm>
          <a:prstGeom prst="roundRect">
            <a:avLst>
              <a:gd name="adj" fmla="val 360030"/>
            </a:avLst>
          </a:prstGeom>
          <a:solidFill>
            <a:srgbClr val="FFCCD1"/>
          </a:solidFill>
          <a:ln w="7620">
            <a:solidFill>
              <a:srgbClr val="E5B2B7"/>
            </a:solidFill>
            <a:prstDash val="solid"/>
          </a:ln>
          <a:effectLst>
            <a:outerShdw dist="17780" dir="2700000" algn="bl" rotWithShape="0">
              <a:srgbClr val="E5B2B7">
                <a:alpha val="100000"/>
              </a:srgbClr>
            </a:outerShdw>
          </a:effectLst>
        </p:spPr>
      </p:sp>
      <p:sp>
        <p:nvSpPr>
          <p:cNvPr id="5" name="Text 2"/>
          <p:cNvSpPr/>
          <p:nvPr/>
        </p:nvSpPr>
        <p:spPr>
          <a:xfrm>
            <a:off x="916662" y="4235410"/>
            <a:ext cx="289441" cy="36183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1</a:t>
            </a:r>
            <a:endParaRPr lang="en-US" sz="2250" dirty="0"/>
          </a:p>
        </p:txBody>
      </p:sp>
      <p:sp>
        <p:nvSpPr>
          <p:cNvPr id="6" name="Text 3"/>
          <p:cNvSpPr/>
          <p:nvPr/>
        </p:nvSpPr>
        <p:spPr>
          <a:xfrm>
            <a:off x="1640443" y="4030385"/>
            <a:ext cx="2412683" cy="30146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Благодарность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1640443" y="4447580"/>
            <a:ext cx="12314515" cy="30872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Возможность сказать «спасибо» за бескорыстную любовь, заботу и поддержку.</a:t>
            </a:r>
            <a:endParaRPr lang="en-US" sz="1500" dirty="0"/>
          </a:p>
        </p:txBody>
      </p:sp>
      <p:sp>
        <p:nvSpPr>
          <p:cNvPr id="8" name="Shape 5"/>
          <p:cNvSpPr/>
          <p:nvPr/>
        </p:nvSpPr>
        <p:spPr>
          <a:xfrm>
            <a:off x="675442" y="5188387"/>
            <a:ext cx="772001" cy="1158002"/>
          </a:xfrm>
          <a:prstGeom prst="roundRect">
            <a:avLst>
              <a:gd name="adj" fmla="val 360030"/>
            </a:avLst>
          </a:prstGeom>
          <a:solidFill>
            <a:srgbClr val="FFCCD1"/>
          </a:solidFill>
          <a:ln w="7620">
            <a:solidFill>
              <a:srgbClr val="E5B2B7"/>
            </a:solidFill>
            <a:prstDash val="solid"/>
          </a:ln>
          <a:effectLst>
            <a:outerShdw dist="17780" dir="2700000" algn="bl" rotWithShape="0">
              <a:srgbClr val="E5B2B7">
                <a:alpha val="100000"/>
              </a:srgbClr>
            </a:outerShdw>
          </a:effectLst>
        </p:spPr>
      </p:sp>
      <p:sp>
        <p:nvSpPr>
          <p:cNvPr id="9" name="Text 6"/>
          <p:cNvSpPr/>
          <p:nvPr/>
        </p:nvSpPr>
        <p:spPr>
          <a:xfrm>
            <a:off x="916662" y="5586413"/>
            <a:ext cx="289441" cy="36183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2</a:t>
            </a:r>
            <a:endParaRPr lang="en-US" sz="2250" dirty="0"/>
          </a:p>
        </p:txBody>
      </p:sp>
      <p:sp>
        <p:nvSpPr>
          <p:cNvPr id="10" name="Text 7"/>
          <p:cNvSpPr/>
          <p:nvPr/>
        </p:nvSpPr>
        <p:spPr>
          <a:xfrm>
            <a:off x="1640443" y="5381387"/>
            <a:ext cx="2412683" cy="30146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Укрепление семьи</a:t>
            </a:r>
            <a:endParaRPr lang="en-US" sz="1850" dirty="0"/>
          </a:p>
        </p:txBody>
      </p:sp>
      <p:sp>
        <p:nvSpPr>
          <p:cNvPr id="11" name="Text 8"/>
          <p:cNvSpPr/>
          <p:nvPr/>
        </p:nvSpPr>
        <p:spPr>
          <a:xfrm>
            <a:off x="1640443" y="5798582"/>
            <a:ext cx="12314515" cy="30872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Праздник укрепляет семейные узы, традиции и ценности, объединяя поколения.</a:t>
            </a:r>
            <a:endParaRPr lang="en-US" sz="1500" dirty="0"/>
          </a:p>
        </p:txBody>
      </p:sp>
      <p:sp>
        <p:nvSpPr>
          <p:cNvPr id="12" name="Shape 9"/>
          <p:cNvSpPr/>
          <p:nvPr/>
        </p:nvSpPr>
        <p:spPr>
          <a:xfrm>
            <a:off x="675442" y="6539389"/>
            <a:ext cx="772001" cy="1158002"/>
          </a:xfrm>
          <a:prstGeom prst="roundRect">
            <a:avLst>
              <a:gd name="adj" fmla="val 360030"/>
            </a:avLst>
          </a:prstGeom>
          <a:solidFill>
            <a:srgbClr val="FFCCD1"/>
          </a:solidFill>
          <a:ln w="7620">
            <a:solidFill>
              <a:srgbClr val="E5B2B7"/>
            </a:solidFill>
            <a:prstDash val="solid"/>
          </a:ln>
          <a:effectLst>
            <a:outerShdw dist="17780" dir="2700000" algn="bl" rotWithShape="0">
              <a:srgbClr val="E5B2B7">
                <a:alpha val="100000"/>
              </a:srgbClr>
            </a:outerShdw>
          </a:effectLst>
        </p:spPr>
      </p:sp>
      <p:sp>
        <p:nvSpPr>
          <p:cNvPr id="13" name="Text 10"/>
          <p:cNvSpPr/>
          <p:nvPr/>
        </p:nvSpPr>
        <p:spPr>
          <a:xfrm>
            <a:off x="916662" y="6937415"/>
            <a:ext cx="289441" cy="36183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3</a:t>
            </a:r>
            <a:endParaRPr lang="en-US" sz="2250" dirty="0"/>
          </a:p>
        </p:txBody>
      </p:sp>
      <p:sp>
        <p:nvSpPr>
          <p:cNvPr id="14" name="Text 11"/>
          <p:cNvSpPr/>
          <p:nvPr/>
        </p:nvSpPr>
        <p:spPr>
          <a:xfrm>
            <a:off x="1640443" y="6732389"/>
            <a:ext cx="2895362" cy="30146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Признание материнства</a:t>
            </a:r>
            <a:endParaRPr lang="en-US" sz="1850" dirty="0"/>
          </a:p>
        </p:txBody>
      </p:sp>
      <p:sp>
        <p:nvSpPr>
          <p:cNvPr id="15" name="Text 12"/>
          <p:cNvSpPr/>
          <p:nvPr/>
        </p:nvSpPr>
        <p:spPr>
          <a:xfrm>
            <a:off x="1640443" y="7149584"/>
            <a:ext cx="12314515" cy="30872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День матери напоминает о ключевой роли материнства в обществе и вдохновляет на добрые дела.</a:t>
            </a:r>
            <a:endParaRPr lang="en-US" sz="15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3544</Words>
  <Application>WPS Presentation</Application>
  <PresentationFormat>On-screen Show (16:9)</PresentationFormat>
  <Paragraphs>126</Paragraphs>
  <Slides>10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3" baseType="lpstr">
      <vt:lpstr>Arial</vt:lpstr>
      <vt:lpstr>SimSun</vt:lpstr>
      <vt:lpstr>Wingdings</vt:lpstr>
      <vt:lpstr>DM Sans Semi Bold</vt:lpstr>
      <vt:lpstr>DM Sans Semi Bold</vt:lpstr>
      <vt:lpstr>DM Sans Semi Bold</vt:lpstr>
      <vt:lpstr>DM Sans</vt:lpstr>
      <vt:lpstr>DM Sans</vt:lpstr>
      <vt:lpstr>DM Sans</vt:lpstr>
      <vt:lpstr>Calibri</vt:lpstr>
      <vt:lpstr>Microsoft YaHei</vt:lpstr>
      <vt:lpstr>Arial Unicode MS</vt:lpstr>
      <vt:lpstr>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WPS_1758560815</cp:lastModifiedBy>
  <cp:revision>2</cp:revision>
  <dcterms:created xsi:type="dcterms:W3CDTF">2025-11-24T09:34:00Z</dcterms:created>
  <dcterms:modified xsi:type="dcterms:W3CDTF">2025-11-24T09:43:44Z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B5A9C582664442609F1E414CA8E0CA23_13</vt:lpwstr>
  </property>
  <property fmtid="{D5CDD505-2E9C-101B-9397-08002B2CF9AE}" pid="3" name="KSOProductBuildVer">
    <vt:lpwstr>1049-12.2.0.23155</vt:lpwstr>
  </property>
</Properties>
</file>