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Open Sans" panose="020B0606030504020204" pitchFamily="34" charset="0"/>
      <p:regular r:id="rId13"/>
    </p:embeddedFont>
    <p:embeddedFont>
      <p:font typeface="Libre Baskerville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9" d="100"/>
          <a:sy n="59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82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-4-4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-6-6.svg"/><Relationship Id="rId5" Type="http://schemas.openxmlformats.org/officeDocument/2006/relationships/image" Target="../media/image-6-3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-7-4.svg"/><Relationship Id="rId4" Type="http://schemas.openxmlformats.org/officeDocument/2006/relationships/image" Target="../media/image-7-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AE8F3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3408878"/>
            <a:ext cx="66597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Маленькие космонавты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Путешествие в удивительный мир космоса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03634"/>
            <a:ext cx="8026479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Поздравляем с Днём космонавтики!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079183" y="3271599"/>
            <a:ext cx="7952303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Вот и закончилось наше космическое путешествие. Мы узнали, какие планеты есть в нашей солнечной системе, познакомились с первыми космонавтами-героями.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1079183" y="3920728"/>
            <a:ext cx="7952303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Мы запомнили, что человек, который летает в космос, называется </a:t>
            </a:r>
            <a:r>
              <a:rPr lang="en-US" sz="1400" b="1" dirty="0">
                <a:solidFill>
                  <a:srgbClr val="403CC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космонавт</a:t>
            </a: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Он должен быть сильным, здоровым, крепким, обязательно заниматься спортом и хорошо питаться.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1079183" y="4829651"/>
            <a:ext cx="795230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 кто знает, может быть, кто-нибудь из вас, когда вырастет, станет космонавтом!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1079183" y="5218986"/>
            <a:ext cx="7952303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Сегодня, придя домой, расскажите своим близким о космосе и поздравьте их с праздником!</a:t>
            </a:r>
            <a:endParaRPr lang="en-US" sz="1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113" y="1446252"/>
            <a:ext cx="4078486" cy="61176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610076"/>
            <a:ext cx="8765143" cy="675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12 апреля — День космонавтики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42" y="1826657"/>
            <a:ext cx="8341519" cy="55609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3228" y="2825472"/>
            <a:ext cx="4248150" cy="2026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В этом году 12 апреля исполнилось 63 года со дня первого полета человека в космос. Это праздник, который объединяет всю нашу страну и напоминает нам о великих достижениях человечества</a:t>
            </a: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9633228" y="5037534"/>
            <a:ext cx="4248150" cy="1351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solidFill>
                  <a:srgbClr val="49495A"/>
                </a:solidFill>
                <a:latin typeface="Times New Roman" panose="02020603050405020304" pitchFamily="18" charset="0"/>
                <a:ea typeface="Open Sans" pitchFamily="34" charset="-122"/>
                <a:cs typeface="Times New Roman" panose="02020603050405020304" pitchFamily="18" charset="0"/>
              </a:rPr>
              <a:t>Человек всегда мечтал полететь к звездам. Это было очень далеко, опасно, но невероятно интересно. Требовался настоящий подвиг!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6993" y="578763"/>
            <a:ext cx="8202930" cy="631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Первые космонавты-разведчики</a:t>
            </a:r>
            <a:endParaRPr lang="en-US" sz="3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93" y="1569839"/>
            <a:ext cx="4255532" cy="42555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6993" y="6005274"/>
            <a:ext cx="2550914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Мышки-космонавты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06993" y="6428780"/>
            <a:ext cx="4255532" cy="1222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Первая мышка пробыла над Землёй почти целые сутки. В её чёрной шёрстке появились белые волоски от космических лучей, но мышка вернулась живой!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315" y="1569839"/>
            <a:ext cx="4255651" cy="425565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87315" y="6005393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Собачки-герои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187315" y="6428899"/>
            <a:ext cx="4255651" cy="916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Собаки полетели вслед за мышами. Ласковые, спокойные дворняжки лучше всего подходили для космических опытов.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756" y="1569839"/>
            <a:ext cx="4255651" cy="425565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67756" y="6005393"/>
            <a:ext cx="2773085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Другие исследователи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67756" y="6428899"/>
            <a:ext cx="4255651" cy="916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Первыми космонавтами были также кролики, насекомые, даже микробы. Они готовили путь для человека.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EAE8F3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583" y="132874"/>
            <a:ext cx="5309235" cy="79638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0197" y="561737"/>
            <a:ext cx="6222325" cy="553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Собачий космический отряд</a:t>
            </a:r>
            <a:endParaRPr lang="en-US" sz="3450" dirty="0"/>
          </a:p>
        </p:txBody>
      </p:sp>
      <p:sp>
        <p:nvSpPr>
          <p:cNvPr id="5" name="Shape 2"/>
          <p:cNvSpPr/>
          <p:nvPr/>
        </p:nvSpPr>
        <p:spPr>
          <a:xfrm>
            <a:off x="620197" y="1323142"/>
            <a:ext cx="7903607" cy="2538770"/>
          </a:xfrm>
          <a:prstGeom prst="roundRect">
            <a:avLst>
              <a:gd name="adj" fmla="val 1047"/>
            </a:avLst>
          </a:prstGeom>
          <a:solidFill>
            <a:srgbClr val="EAE8F3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62" y="1500307"/>
            <a:ext cx="531614" cy="531614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3570" y="1646515"/>
            <a:ext cx="239197" cy="23919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7362" y="2170271"/>
            <a:ext cx="2795468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Требования к космонавту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797362" y="2530078"/>
            <a:ext cx="7549277" cy="11546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Размер чуть больше кошки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Вес 4-6 килограммов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Возраст 2-3 года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Светлая шерсть</a:t>
            </a:r>
            <a:endParaRPr lang="en-US" sz="1350" dirty="0"/>
          </a:p>
        </p:txBody>
      </p:sp>
      <p:sp>
        <p:nvSpPr>
          <p:cNvPr id="10" name="Shape 5"/>
          <p:cNvSpPr/>
          <p:nvPr/>
        </p:nvSpPr>
        <p:spPr>
          <a:xfrm>
            <a:off x="620197" y="4000262"/>
            <a:ext cx="7903607" cy="1888927"/>
          </a:xfrm>
          <a:prstGeom prst="roundRect">
            <a:avLst>
              <a:gd name="adj" fmla="val 1407"/>
            </a:avLst>
          </a:prstGeom>
          <a:solidFill>
            <a:srgbClr val="EAE8F3"/>
          </a:solidFill>
          <a:ln/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362" y="4177427"/>
            <a:ext cx="531614" cy="53161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43570" y="4293751"/>
            <a:ext cx="23919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97362" y="4847392"/>
            <a:ext cx="2721888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Ежедневные тренировки</a:t>
            </a:r>
            <a:endParaRPr lang="en-US" sz="1700" dirty="0"/>
          </a:p>
        </p:txBody>
      </p:sp>
      <p:sp>
        <p:nvSpPr>
          <p:cNvPr id="14" name="Text 8"/>
          <p:cNvSpPr/>
          <p:nvPr/>
        </p:nvSpPr>
        <p:spPr>
          <a:xfrm>
            <a:off x="797362" y="5207198"/>
            <a:ext cx="7549277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Собак учили не бояться тряски и шума, переносить жару и холод, по сигналу лампочки есть.</a:t>
            </a:r>
            <a:endParaRPr lang="en-US" sz="1350" dirty="0"/>
          </a:p>
        </p:txBody>
      </p:sp>
      <p:sp>
        <p:nvSpPr>
          <p:cNvPr id="15" name="Shape 9"/>
          <p:cNvSpPr/>
          <p:nvPr/>
        </p:nvSpPr>
        <p:spPr>
          <a:xfrm>
            <a:off x="819507" y="6044922"/>
            <a:ext cx="22860" cy="1622941"/>
          </a:xfrm>
          <a:prstGeom prst="roundRect">
            <a:avLst>
              <a:gd name="adj" fmla="val 116279"/>
            </a:avLst>
          </a:prstGeom>
          <a:solidFill>
            <a:srgbClr val="D0CED9"/>
          </a:solidFill>
          <a:ln/>
        </p:spPr>
      </p:sp>
      <p:sp>
        <p:nvSpPr>
          <p:cNvPr id="16" name="Shape 10"/>
          <p:cNvSpPr/>
          <p:nvPr/>
        </p:nvSpPr>
        <p:spPr>
          <a:xfrm>
            <a:off x="995958" y="6232803"/>
            <a:ext cx="531614" cy="22860"/>
          </a:xfrm>
          <a:prstGeom prst="roundRect">
            <a:avLst>
              <a:gd name="adj" fmla="val 116279"/>
            </a:avLst>
          </a:prstGeom>
          <a:solidFill>
            <a:srgbClr val="D0CED9"/>
          </a:solidFill>
          <a:ln/>
        </p:spPr>
      </p:sp>
      <p:sp>
        <p:nvSpPr>
          <p:cNvPr id="17" name="Shape 11"/>
          <p:cNvSpPr/>
          <p:nvPr/>
        </p:nvSpPr>
        <p:spPr>
          <a:xfrm>
            <a:off x="620197" y="6044922"/>
            <a:ext cx="398621" cy="398621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8" name="Text 12"/>
          <p:cNvSpPr/>
          <p:nvPr/>
        </p:nvSpPr>
        <p:spPr>
          <a:xfrm>
            <a:off x="686633" y="6078141"/>
            <a:ext cx="265748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050" dirty="0"/>
          </a:p>
        </p:txBody>
      </p:sp>
      <p:sp>
        <p:nvSpPr>
          <p:cNvPr id="19" name="Text 13"/>
          <p:cNvSpPr/>
          <p:nvPr/>
        </p:nvSpPr>
        <p:spPr>
          <a:xfrm>
            <a:off x="1705570" y="6105763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 ноября 1957</a:t>
            </a:r>
            <a:endParaRPr lang="en-US" sz="1700" dirty="0"/>
          </a:p>
        </p:txBody>
      </p:sp>
      <p:sp>
        <p:nvSpPr>
          <p:cNvPr id="20" name="Text 14"/>
          <p:cNvSpPr/>
          <p:nvPr/>
        </p:nvSpPr>
        <p:spPr>
          <a:xfrm>
            <a:off x="1705570" y="6465570"/>
            <a:ext cx="6818233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Лайка на «Спутник-2» — первый полёт живого существа в космос</a:t>
            </a:r>
            <a:endParaRPr lang="en-US" sz="1350" dirty="0"/>
          </a:p>
        </p:txBody>
      </p:sp>
      <p:sp>
        <p:nvSpPr>
          <p:cNvPr id="21" name="Shape 15"/>
          <p:cNvSpPr/>
          <p:nvPr/>
        </p:nvSpPr>
        <p:spPr>
          <a:xfrm>
            <a:off x="995958" y="7182683"/>
            <a:ext cx="531614" cy="22860"/>
          </a:xfrm>
          <a:prstGeom prst="roundRect">
            <a:avLst>
              <a:gd name="adj" fmla="val 116279"/>
            </a:avLst>
          </a:prstGeom>
          <a:solidFill>
            <a:srgbClr val="D0CED9"/>
          </a:solidFill>
          <a:ln/>
        </p:spPr>
      </p:sp>
      <p:sp>
        <p:nvSpPr>
          <p:cNvPr id="22" name="Shape 16"/>
          <p:cNvSpPr/>
          <p:nvPr/>
        </p:nvSpPr>
        <p:spPr>
          <a:xfrm>
            <a:off x="620197" y="6994803"/>
            <a:ext cx="398621" cy="398621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23" name="Text 17"/>
          <p:cNvSpPr/>
          <p:nvPr/>
        </p:nvSpPr>
        <p:spPr>
          <a:xfrm>
            <a:off x="686633" y="7028021"/>
            <a:ext cx="265748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050" dirty="0"/>
          </a:p>
        </p:txBody>
      </p:sp>
      <p:sp>
        <p:nvSpPr>
          <p:cNvPr id="24" name="Text 18"/>
          <p:cNvSpPr/>
          <p:nvPr/>
        </p:nvSpPr>
        <p:spPr>
          <a:xfrm>
            <a:off x="1705570" y="7055644"/>
            <a:ext cx="2215039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19 августа 1960</a:t>
            </a:r>
            <a:endParaRPr lang="en-US" sz="1700" dirty="0"/>
          </a:p>
        </p:txBody>
      </p:sp>
      <p:sp>
        <p:nvSpPr>
          <p:cNvPr id="25" name="Text 19"/>
          <p:cNvSpPr/>
          <p:nvPr/>
        </p:nvSpPr>
        <p:spPr>
          <a:xfrm>
            <a:off x="1705570" y="7415451"/>
            <a:ext cx="6818233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Белка и Стрелка на «Спутник-5»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AE8F3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78628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12 апреля 1961 года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1835229"/>
            <a:ext cx="75564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Человек в космосе!</a:t>
            </a:r>
            <a:endParaRPr lang="en-US" sz="8900" dirty="0"/>
          </a:p>
        </p:txBody>
      </p:sp>
      <p:sp>
        <p:nvSpPr>
          <p:cNvPr id="6" name="Text 3"/>
          <p:cNvSpPr/>
          <p:nvPr/>
        </p:nvSpPr>
        <p:spPr>
          <a:xfrm>
            <a:off x="6280190" y="501074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Солнечным утром мощная ракета вывела на орбиту космический корабль «Восток» с первым человеком на борту. Это был Юрий Алексеевич Гагарин.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635460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Больше часа — </a:t>
            </a:r>
            <a:r>
              <a:rPr lang="en-US" sz="17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108 минут</a:t>
            </a: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(1 час 48 минут) — длился первый полёт. За это время корабль облетел весь Земной шар и опустился на землю. Гагарин вернулся живым и здоровым!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90506"/>
            <a:ext cx="79970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На чём летали герои сказок?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822127" y="2341602"/>
            <a:ext cx="510183" cy="589598"/>
          </a:xfrm>
          <a:prstGeom prst="roundRect">
            <a:avLst>
              <a:gd name="adj" fmla="val 10754"/>
            </a:avLst>
          </a:prstGeom>
          <a:solidFill>
            <a:srgbClr val="DFDFE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74" y="2523172"/>
            <a:ext cx="283488" cy="2268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4253" y="2352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Баба-Яга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44253" y="2843332"/>
            <a:ext cx="55291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ступе и метле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56884" y="2352913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307348" y="2352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Алладин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307348" y="2843332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ковре-самолёте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822127" y="3648551"/>
            <a:ext cx="510183" cy="589598"/>
          </a:xfrm>
          <a:prstGeom prst="roundRect">
            <a:avLst>
              <a:gd name="adj" fmla="val 10754"/>
            </a:avLst>
          </a:prstGeom>
          <a:solidFill>
            <a:srgbClr val="DFDFE0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74" y="3830122"/>
            <a:ext cx="283488" cy="22681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644253" y="3659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Винни-Пух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644253" y="4150281"/>
            <a:ext cx="55291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воздушном шаре</a:t>
            </a:r>
            <a:endParaRPr lang="en-US" sz="17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56884" y="3659862"/>
            <a:ext cx="566976" cy="56697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8307348" y="3659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Дюймовочка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8307348" y="4150281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листочке</a:t>
            </a:r>
            <a:endParaRPr lang="en-US" sz="1750" dirty="0"/>
          </a:p>
        </p:txBody>
      </p:sp>
      <p:sp>
        <p:nvSpPr>
          <p:cNvPr id="17" name="Shape 11"/>
          <p:cNvSpPr/>
          <p:nvPr/>
        </p:nvSpPr>
        <p:spPr>
          <a:xfrm>
            <a:off x="822127" y="4955500"/>
            <a:ext cx="510183" cy="589598"/>
          </a:xfrm>
          <a:prstGeom prst="roundRect">
            <a:avLst>
              <a:gd name="adj" fmla="val 10754"/>
            </a:avLst>
          </a:prstGeom>
          <a:solidFill>
            <a:srgbClr val="DFDFE0"/>
          </a:solidFill>
          <a:ln/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74" y="5137071"/>
            <a:ext cx="283488" cy="22681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644253" y="4966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Карлик-нос</a:t>
            </a:r>
            <a:endParaRPr lang="en-US" sz="2200" dirty="0"/>
          </a:p>
        </p:txBody>
      </p:sp>
      <p:sp>
        <p:nvSpPr>
          <p:cNvPr id="20" name="Text 13"/>
          <p:cNvSpPr/>
          <p:nvPr/>
        </p:nvSpPr>
        <p:spPr>
          <a:xfrm>
            <a:off x="1644253" y="5457230"/>
            <a:ext cx="55291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носу!</a:t>
            </a:r>
            <a:endParaRPr lang="en-US" sz="1750" dirty="0"/>
          </a:p>
        </p:txBody>
      </p:sp>
      <p:sp>
        <p:nvSpPr>
          <p:cNvPr id="21" name="Shape 14"/>
          <p:cNvSpPr/>
          <p:nvPr/>
        </p:nvSpPr>
        <p:spPr>
          <a:xfrm>
            <a:off x="7485221" y="4955500"/>
            <a:ext cx="510183" cy="589598"/>
          </a:xfrm>
          <a:prstGeom prst="roundRect">
            <a:avLst>
              <a:gd name="adj" fmla="val 10754"/>
            </a:avLst>
          </a:prstGeom>
          <a:solidFill>
            <a:srgbClr val="DFDFE0"/>
          </a:solidFill>
          <a:ln/>
        </p:spPr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569" y="5137071"/>
            <a:ext cx="283488" cy="226814"/>
          </a:xfrm>
          <a:prstGeom prst="rect">
            <a:avLst/>
          </a:prstGeom>
        </p:spPr>
      </p:pic>
      <p:sp>
        <p:nvSpPr>
          <p:cNvPr id="23" name="Text 15"/>
          <p:cNvSpPr/>
          <p:nvPr/>
        </p:nvSpPr>
        <p:spPr>
          <a:xfrm>
            <a:off x="8307348" y="4966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Ведьмочка</a:t>
            </a:r>
            <a:endParaRPr lang="en-US" sz="2200" dirty="0"/>
          </a:p>
        </p:txBody>
      </p:sp>
      <p:sp>
        <p:nvSpPr>
          <p:cNvPr id="24" name="Text 16"/>
          <p:cNvSpPr/>
          <p:nvPr/>
        </p:nvSpPr>
        <p:spPr>
          <a:xfrm>
            <a:off x="8307348" y="5457230"/>
            <a:ext cx="55292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метле</a:t>
            </a:r>
            <a:endParaRPr lang="en-US" sz="1750" dirty="0"/>
          </a:p>
        </p:txBody>
      </p:sp>
      <p:sp>
        <p:nvSpPr>
          <p:cNvPr id="25" name="Shape 17"/>
          <p:cNvSpPr/>
          <p:nvPr/>
        </p:nvSpPr>
        <p:spPr>
          <a:xfrm>
            <a:off x="793790" y="6075283"/>
            <a:ext cx="13042821" cy="963811"/>
          </a:xfrm>
          <a:prstGeom prst="roundRect">
            <a:avLst>
              <a:gd name="adj" fmla="val 3530"/>
            </a:avLst>
          </a:prstGeom>
          <a:solidFill>
            <a:srgbClr val="B6D6FC"/>
          </a:solidFill>
          <a:ln/>
        </p:spPr>
      </p:sp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604" y="6426994"/>
            <a:ext cx="283488" cy="226814"/>
          </a:xfrm>
          <a:prstGeom prst="rect">
            <a:avLst/>
          </a:prstGeom>
        </p:spPr>
      </p:pic>
      <p:sp>
        <p:nvSpPr>
          <p:cNvPr id="27" name="Text 18"/>
          <p:cNvSpPr/>
          <p:nvPr/>
        </p:nvSpPr>
        <p:spPr>
          <a:xfrm>
            <a:off x="1530906" y="6358771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Мы отправимся в космос на ракете!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387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Готовимся к полёту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1133951" y="3543538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AE8F3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3316665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AE8F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3930" y="3486805"/>
            <a:ext cx="340162" cy="3401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2239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Строим ракеты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714399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Игра «Ракетостроители»: экипажам выдаётся конверт с карточками. Разложите части ракеты в правильном порядке строительства.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557123" y="3203258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AE8F3"/>
          </a:solidFill>
          <a:ln/>
        </p:spPr>
      </p:sp>
      <p:sp>
        <p:nvSpPr>
          <p:cNvPr id="9" name="Shape 6"/>
          <p:cNvSpPr/>
          <p:nvPr/>
        </p:nvSpPr>
        <p:spPr>
          <a:xfrm>
            <a:off x="5216962" y="2976384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AE8F3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87102" y="3146524"/>
            <a:ext cx="340162" cy="340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38837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Занимаем места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374118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Ракеты построены! Занимаем места в космических кораблях. Экипажи кораблей сформированы.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980295" y="2863096"/>
            <a:ext cx="3856077" cy="226814"/>
          </a:xfrm>
          <a:prstGeom prst="roundRect">
            <a:avLst>
              <a:gd name="adj" fmla="val 15001"/>
            </a:avLst>
          </a:prstGeom>
          <a:solidFill>
            <a:srgbClr val="EAE8F3"/>
          </a:solidFill>
          <a:ln/>
        </p:spPr>
      </p:sp>
      <p:sp>
        <p:nvSpPr>
          <p:cNvPr id="14" name="Shape 10"/>
          <p:cNvSpPr/>
          <p:nvPr/>
        </p:nvSpPr>
        <p:spPr>
          <a:xfrm>
            <a:off x="9640133" y="263622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EAE8F3"/>
          </a:solidFill>
          <a:ln/>
        </p:spPr>
      </p:sp>
      <p:sp>
        <p:nvSpPr>
          <p:cNvPr id="15" name="Text 11"/>
          <p:cNvSpPr/>
          <p:nvPr/>
        </p:nvSpPr>
        <p:spPr>
          <a:xfrm>
            <a:off x="9810274" y="276385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2"/>
          <p:cNvSpPr/>
          <p:nvPr/>
        </p:nvSpPr>
        <p:spPr>
          <a:xfrm>
            <a:off x="9866948" y="3543538"/>
            <a:ext cx="33041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Физическая подготовка</a:t>
            </a:r>
            <a:endParaRPr lang="en-US" sz="2200" dirty="0"/>
          </a:p>
        </p:txBody>
      </p:sp>
      <p:sp>
        <p:nvSpPr>
          <p:cNvPr id="17" name="Text 13"/>
          <p:cNvSpPr/>
          <p:nvPr/>
        </p:nvSpPr>
        <p:spPr>
          <a:xfrm>
            <a:off x="9866948" y="4033957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Разминка «Космодром» под музыку. Космонавты должны быть сильными, ловкими и готовыми к полёту!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5833"/>
            <a:ext cx="79894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Интеллектуальная разминка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0824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Отгадайте загадки о космосе: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726293"/>
            <a:ext cx="6407944" cy="1367909"/>
          </a:xfrm>
          <a:prstGeom prst="roundRect">
            <a:avLst>
              <a:gd name="adj" fmla="val 10695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2726293"/>
            <a:ext cx="121920" cy="136790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42524" y="2983587"/>
            <a:ext cx="31371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Ночью светит вам она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42524" y="3474006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Бледнолицая... </a:t>
            </a:r>
            <a:r>
              <a:rPr lang="en-US" sz="1750" b="1" dirty="0">
                <a:solidFill>
                  <a:srgbClr val="403CC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Луна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2726293"/>
            <a:ext cx="6408063" cy="1367909"/>
          </a:xfrm>
          <a:prstGeom prst="roundRect">
            <a:avLst>
              <a:gd name="adj" fmla="val 10695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067" y="2726293"/>
            <a:ext cx="121920" cy="136790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777282" y="2983587"/>
            <a:ext cx="33064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Светит весело в оконце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7777282" y="3474006"/>
            <a:ext cx="58020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Ну, конечно, это... </a:t>
            </a:r>
            <a:r>
              <a:rPr lang="en-US" sz="1750" b="1" dirty="0">
                <a:solidFill>
                  <a:srgbClr val="403CC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Солнце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793790" y="4321016"/>
            <a:ext cx="6407944" cy="1367909"/>
          </a:xfrm>
          <a:prstGeom prst="roundRect">
            <a:avLst>
              <a:gd name="adj" fmla="val 10695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4321016"/>
            <a:ext cx="121920" cy="136790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142524" y="4578310"/>
            <a:ext cx="32083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Гуляет мама с дочками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142524" y="5068729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Мать — Луна, а дочурки... </a:t>
            </a:r>
            <a:r>
              <a:rPr lang="en-US" sz="1750" b="1" dirty="0">
                <a:solidFill>
                  <a:srgbClr val="403CC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Звёзды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7428548" y="4321016"/>
            <a:ext cx="6408063" cy="1367909"/>
          </a:xfrm>
          <a:prstGeom prst="roundRect">
            <a:avLst>
              <a:gd name="adj" fmla="val 10695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067" y="4321016"/>
            <a:ext cx="121920" cy="136790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777282" y="4578310"/>
            <a:ext cx="30535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Отправляется в полёт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7777282" y="5068729"/>
            <a:ext cx="58020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 далекую планету... </a:t>
            </a:r>
            <a:r>
              <a:rPr lang="en-US" sz="1750" b="1" dirty="0">
                <a:solidFill>
                  <a:srgbClr val="403CC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Ракета</a:t>
            </a:r>
            <a:endParaRPr lang="en-US" sz="1750" dirty="0"/>
          </a:p>
        </p:txBody>
      </p:sp>
      <p:sp>
        <p:nvSpPr>
          <p:cNvPr id="20" name="Shape 14"/>
          <p:cNvSpPr/>
          <p:nvPr/>
        </p:nvSpPr>
        <p:spPr>
          <a:xfrm>
            <a:off x="793790" y="5915739"/>
            <a:ext cx="6407944" cy="1367909"/>
          </a:xfrm>
          <a:prstGeom prst="roundRect">
            <a:avLst>
              <a:gd name="adj" fmla="val 10695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5915739"/>
            <a:ext cx="121920" cy="1367909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142524" y="6173033"/>
            <a:ext cx="31436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Что за чудная машина</a:t>
            </a:r>
            <a:endParaRPr lang="en-US" sz="2200" dirty="0"/>
          </a:p>
        </p:txBody>
      </p:sp>
      <p:sp>
        <p:nvSpPr>
          <p:cNvPr id="23" name="Text 16"/>
          <p:cNvSpPr/>
          <p:nvPr/>
        </p:nvSpPr>
        <p:spPr>
          <a:xfrm>
            <a:off x="1142524" y="6663452"/>
            <a:ext cx="58019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Смело по луне идёт?.. </a:t>
            </a:r>
            <a:r>
              <a:rPr lang="en-US" sz="1750" b="1" dirty="0">
                <a:solidFill>
                  <a:srgbClr val="403CC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Луноход</a:t>
            </a:r>
            <a:endParaRPr lang="en-US" sz="1750" dirty="0"/>
          </a:p>
        </p:txBody>
      </p:sp>
      <p:sp>
        <p:nvSpPr>
          <p:cNvPr id="24" name="Shape 17"/>
          <p:cNvSpPr/>
          <p:nvPr/>
        </p:nvSpPr>
        <p:spPr>
          <a:xfrm>
            <a:off x="7428548" y="5915739"/>
            <a:ext cx="6408063" cy="1367909"/>
          </a:xfrm>
          <a:prstGeom prst="roundRect">
            <a:avLst>
              <a:gd name="adj" fmla="val 10695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067" y="5915739"/>
            <a:ext cx="121920" cy="1367909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7777282" y="6173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Вооружим глаза</a:t>
            </a:r>
            <a:endParaRPr lang="en-US" sz="2200" dirty="0"/>
          </a:p>
        </p:txBody>
      </p:sp>
      <p:sp>
        <p:nvSpPr>
          <p:cNvPr id="27" name="Text 19"/>
          <p:cNvSpPr/>
          <p:nvPr/>
        </p:nvSpPr>
        <p:spPr>
          <a:xfrm>
            <a:off x="7777282" y="6663452"/>
            <a:ext cx="58020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Изучим жизнь планет в... </a:t>
            </a:r>
            <a:r>
              <a:rPr lang="en-US" sz="1750" b="1" dirty="0">
                <a:solidFill>
                  <a:srgbClr val="403CC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Телескоп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AE8F3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" y="140732"/>
            <a:ext cx="5298757" cy="794813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43744" y="720447"/>
            <a:ext cx="7781449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Игровые испытания космонавтов</a:t>
            </a:r>
            <a:endParaRPr lang="en-US" sz="3650" dirty="0"/>
          </a:p>
        </p:txBody>
      </p:sp>
      <p:sp>
        <p:nvSpPr>
          <p:cNvPr id="5" name="Text 2"/>
          <p:cNvSpPr/>
          <p:nvPr/>
        </p:nvSpPr>
        <p:spPr>
          <a:xfrm>
            <a:off x="6143744" y="1540669"/>
            <a:ext cx="37564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01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744" y="1837015"/>
            <a:ext cx="7829312" cy="22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43744" y="1976557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Игра «Ласточка»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6143744" y="2363272"/>
            <a:ext cx="7829312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Приподнимаем одну ногу сзади, руки в стороны для равновесия. Прыгать нельзя!</a:t>
            </a:r>
            <a:endParaRPr lang="en-US" sz="1450" dirty="0"/>
          </a:p>
        </p:txBody>
      </p:sp>
      <p:sp>
        <p:nvSpPr>
          <p:cNvPr id="9" name="Text 5"/>
          <p:cNvSpPr/>
          <p:nvPr/>
        </p:nvSpPr>
        <p:spPr>
          <a:xfrm>
            <a:off x="6143744" y="2934295"/>
            <a:ext cx="37564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02</a:t>
            </a:r>
            <a:endParaRPr lang="en-US" sz="14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744" y="3211949"/>
            <a:ext cx="7829312" cy="228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143744" y="3370183"/>
            <a:ext cx="2385298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Запомни — повтори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6143744" y="3756898"/>
            <a:ext cx="7829312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Запомните расположение космических картинок: ракета, земля, луна, космонавт, инопланетянин, солнце, планета, спутник.</a:t>
            </a:r>
            <a:endParaRPr lang="en-US" sz="1450" dirty="0"/>
          </a:p>
        </p:txBody>
      </p:sp>
      <p:sp>
        <p:nvSpPr>
          <p:cNvPr id="13" name="Text 8"/>
          <p:cNvSpPr/>
          <p:nvPr/>
        </p:nvSpPr>
        <p:spPr>
          <a:xfrm>
            <a:off x="6143744" y="4602599"/>
            <a:ext cx="37564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03</a:t>
            </a:r>
            <a:endParaRPr lang="en-US" sz="14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744" y="4861441"/>
            <a:ext cx="7829312" cy="2286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143744" y="5038487"/>
            <a:ext cx="2360533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Полоса препятствий</a:t>
            </a:r>
            <a:endParaRPr lang="en-US" sz="1800" dirty="0"/>
          </a:p>
        </p:txBody>
      </p:sp>
      <p:sp>
        <p:nvSpPr>
          <p:cNvPr id="16" name="Text 10"/>
          <p:cNvSpPr/>
          <p:nvPr/>
        </p:nvSpPr>
        <p:spPr>
          <a:xfrm>
            <a:off x="6143744" y="5425202"/>
            <a:ext cx="7829312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Подлезть под дугой, пройти по шнуру, перепрыгнуть препятствие, обежать ориентир и передать эстафету.</a:t>
            </a:r>
            <a:endParaRPr lang="en-US" sz="1450" dirty="0"/>
          </a:p>
        </p:txBody>
      </p:sp>
      <p:sp>
        <p:nvSpPr>
          <p:cNvPr id="17" name="Text 11"/>
          <p:cNvSpPr/>
          <p:nvPr/>
        </p:nvSpPr>
        <p:spPr>
          <a:xfrm>
            <a:off x="6143744" y="6270903"/>
            <a:ext cx="37564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04</a:t>
            </a:r>
            <a:endParaRPr lang="en-US" sz="145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744" y="6511052"/>
            <a:ext cx="7829312" cy="2286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143744" y="6706791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Игра с кеглями</a:t>
            </a:r>
            <a:endParaRPr lang="en-US" sz="1800" dirty="0"/>
          </a:p>
        </p:txBody>
      </p:sp>
      <p:sp>
        <p:nvSpPr>
          <p:cNvPr id="20" name="Text 13"/>
          <p:cNvSpPr/>
          <p:nvPr/>
        </p:nvSpPr>
        <p:spPr>
          <a:xfrm>
            <a:off x="6143744" y="7093506"/>
            <a:ext cx="7829312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Ходим под музыку вокруг кеглей. Когда музыка останавливается — схватить кеглю!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606</Words>
  <Application>Microsoft Office PowerPoint</Application>
  <PresentationFormat>Произвольный</PresentationFormat>
  <Paragraphs>95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Libre Baskerville Light</vt:lpstr>
      <vt:lpstr>Arial</vt:lpstr>
      <vt:lpstr>Open Sans</vt:lpstr>
      <vt:lpstr>Libre Baskerville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Настя</cp:lastModifiedBy>
  <cp:revision>2</cp:revision>
  <dcterms:created xsi:type="dcterms:W3CDTF">2026-04-14T11:12:53Z</dcterms:created>
  <dcterms:modified xsi:type="dcterms:W3CDTF">2026-04-16T13:08:06Z</dcterms:modified>
</cp:coreProperties>
</file>