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9144000" cy="5143500"/>
  <p:notesSz cx="5143500" cy="9144000"/>
  <p:embeddedFontLst>
    <p:embeddedFont>
      <p:font typeface="SimSun" panose="02010600030101010101" pitchFamily="2" charset="-122"/>
      <p:regular r:id="rId17"/>
    </p:embeddedFont>
    <p:embeddedFont>
      <p:font typeface="Montserrat Medium" pitchFamily="34" charset="0"/>
      <p:regular r:id="rId18"/>
    </p:embeddedFont>
    <p:embeddedFont>
      <p:font typeface="Montserrat Medium" pitchFamily="34" charset="-122"/>
      <p:regular r:id="rId19"/>
    </p:embeddedFont>
    <p:embeddedFont>
      <p:font typeface="Montserrat Medium" pitchFamily="34" charset="-120"/>
      <p:regular r:id="rId20"/>
    </p:embeddedFont>
    <p:embeddedFont>
      <p:font typeface="Inter Light" panose="02000503000000020004" pitchFamily="34" charset="0"/>
      <p:regular r:id="rId21"/>
    </p:embeddedFont>
    <p:embeddedFont>
      <p:font typeface="Inter Light" panose="02000503000000020004" pitchFamily="34" charset="-122"/>
      <p:regular r:id="rId22"/>
    </p:embeddedFont>
    <p:embeddedFont>
      <p:font typeface="Inter Light" panose="02000503000000020004" pitchFamily="34" charset="-120"/>
      <p:regular r:id="rId23"/>
    </p:embeddedFont>
    <p:embeddedFont>
      <p:font typeface="Calibri" panose="020F0502020204030204" charset="0"/>
      <p:regular r:id="rId24"/>
      <p:bold r:id="rId25"/>
      <p:italic r:id="rId26"/>
      <p:boldItalic r:id="rId2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font" Target="fonts/font11.fntdata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0EB2F9E-C9E0-4EA3-A9E2-0DF5F691060E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Заголовок 1025"/>
          <p:cNvSpPr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t>Click to edit Master title style</a:t>
            </a:r>
          </a:p>
        </p:txBody>
      </p:sp>
      <p:sp>
        <p:nvSpPr>
          <p:cNvPr id="1027" name="Замещающий текст 1026"/>
          <p:cNvSpPr/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Замещающая дата 1027"/>
          <p:cNvSpPr/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29" name="Замещающий нижний колонтитул 1028"/>
          <p:cNvSpPr/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0" name="Замещающий номер слайда 1029"/>
          <p:cNvSpPr/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690762"/>
            <a:ext cx="4001319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День Победы!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2346350"/>
            <a:ext cx="4722763" cy="68044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9 мая 1945 года — великий праздник, который мы отмечаем сегодня. Наш народ одержал победу над фашизмом после долгих и тяжёлых четырёх лет борьбы.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699939"/>
            <a:ext cx="4001319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 Днём Победы!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1355527"/>
            <a:ext cx="4722763" cy="68044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Помните о подвиге наших дедов и прадедов. Берегите мир, который они нам подарили. Будьте достойными гражданами своей страны!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496119" y="2195438"/>
            <a:ext cx="2290465" cy="1279996"/>
          </a:xfrm>
          <a:prstGeom prst="roundRect">
            <a:avLst>
              <a:gd name="adj" fmla="val 9968"/>
            </a:avLst>
          </a:prstGeom>
          <a:solidFill>
            <a:srgbClr val="EFF0F6"/>
          </a:solidFill>
          <a:ln w="4763">
            <a:solidFill>
              <a:srgbClr val="C5C7D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2640" y="2341959"/>
            <a:ext cx="17720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Помним подвиг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42640" y="2648471"/>
            <a:ext cx="1997422" cy="68044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Подвиг наших дедов и прадедов, которые сражались за победу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2928342" y="2195438"/>
            <a:ext cx="2290539" cy="1279996"/>
          </a:xfrm>
          <a:prstGeom prst="roundRect">
            <a:avLst>
              <a:gd name="adj" fmla="val 9968"/>
            </a:avLst>
          </a:prstGeom>
          <a:solidFill>
            <a:srgbClr val="EFF0F6"/>
          </a:solidFill>
          <a:ln w="4763">
            <a:solidFill>
              <a:srgbClr val="C5C7D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3074863" y="2341959"/>
            <a:ext cx="17720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Бережём мир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3074863" y="2648471"/>
            <a:ext cx="1997497" cy="68044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Мир, который они нам подарили ценой своей жизни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496119" y="3617193"/>
            <a:ext cx="4722763" cy="826368"/>
          </a:xfrm>
          <a:prstGeom prst="roundRect">
            <a:avLst>
              <a:gd name="adj" fmla="val 15440"/>
            </a:avLst>
          </a:prstGeom>
          <a:solidFill>
            <a:srgbClr val="EFF0F6"/>
          </a:solidFill>
          <a:ln w="4763">
            <a:solidFill>
              <a:srgbClr val="C5C7D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2640" y="3763714"/>
            <a:ext cx="17720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Ура! Ура! Ура!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642640" y="4070226"/>
            <a:ext cx="4429720" cy="22681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С праздником, с Днём Победы!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473125"/>
            <a:ext cx="4729758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Историческая справка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1128713"/>
            <a:ext cx="4722763" cy="90725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В тот страшный день, </a:t>
            </a:r>
            <a:r>
              <a:rPr lang="en-US" sz="1100" b="1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22 июня 1941 года</a:t>
            </a: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, люди мирно спали, не подозревая, что скоро их жизнь изменится навсегда. Началась Великая Отечественная война — долгая и тяжёлая борьба, которая длилась четыре года.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496119" y="2195438"/>
            <a:ext cx="2290465" cy="1506810"/>
          </a:xfrm>
          <a:prstGeom prst="roundRect">
            <a:avLst>
              <a:gd name="adj" fmla="val 8468"/>
            </a:avLst>
          </a:prstGeom>
          <a:solidFill>
            <a:srgbClr val="EFF0F6"/>
          </a:solidFill>
          <a:ln w="4763">
            <a:solidFill>
              <a:srgbClr val="C5C7D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2640" y="2341959"/>
            <a:ext cx="17720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22 июня 1941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42640" y="2648471"/>
            <a:ext cx="1997422" cy="68044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Начало войны — страшный день, изменивший жизнь миллионов людей навсегда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2928342" y="2195438"/>
            <a:ext cx="2290539" cy="1506810"/>
          </a:xfrm>
          <a:prstGeom prst="roundRect">
            <a:avLst>
              <a:gd name="adj" fmla="val 8468"/>
            </a:avLst>
          </a:prstGeom>
          <a:solidFill>
            <a:srgbClr val="EFF0F6"/>
          </a:solidFill>
          <a:ln w="4763">
            <a:solidFill>
              <a:srgbClr val="C5C7D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3074863" y="2341959"/>
            <a:ext cx="17720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4 года борьбы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3074863" y="2648471"/>
            <a:ext cx="1997497" cy="90725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Долгая и тяжёлая война, в которой наш народ стоял насмерть за родную державу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496119" y="3844007"/>
            <a:ext cx="4722763" cy="826368"/>
          </a:xfrm>
          <a:prstGeom prst="roundRect">
            <a:avLst>
              <a:gd name="adj" fmla="val 15440"/>
            </a:avLst>
          </a:prstGeom>
          <a:solidFill>
            <a:srgbClr val="EFF0F6"/>
          </a:solidFill>
          <a:ln w="4763">
            <a:solidFill>
              <a:srgbClr val="C5C7D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2640" y="3990529"/>
            <a:ext cx="17720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9 мая 1945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642640" y="4297040"/>
            <a:ext cx="4429720" cy="22681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Победа! Великий праздник, который мы отмечаем сегодня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82650"/>
            <a:ext cx="4001319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Стихи о войне</a:t>
            </a:r>
            <a:endParaRPr lang="en-US" sz="2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432545"/>
            <a:ext cx="5177582" cy="293392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36940" y="1297707"/>
            <a:ext cx="2415629" cy="1134070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«Война» — жёстче нет слова,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«Война» — печальнее нет слова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В тоске и славе этих лет.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И на устах у нас иного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Ещё не может быть, и нет.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6024339" y="2591246"/>
            <a:ext cx="2628230" cy="194205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spcAft>
                <a:spcPts val="1000"/>
              </a:spcAft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От бескрайней равнины сибирской до полесских лесов и болот поднимался народ богатырский — наш великий советский народ.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Выходил он, свободный и правый, отвечая войной на войну, постоять за родную державу, за могучую нашу страну!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903735"/>
            <a:ext cx="4468192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Песня «Прадедушка»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2559323"/>
            <a:ext cx="4722763" cy="68044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Дети исполняют песню о прадедушке — солдате, который сражался за победу. Эта песня — дань памяти тем, кто защищал нашу страну в годы Великой Отечественной войны.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634678"/>
            <a:ext cx="4542979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Рассказы о ветеранах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361182"/>
            <a:ext cx="8151763" cy="4536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У многих из нас есть родственники, которые воевали или трудились в тылу. Давайте послушаем, что расскажут ребята о своих героях.</a:t>
            </a:r>
            <a:endParaRPr lang="en-US" sz="11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974279"/>
            <a:ext cx="1143595" cy="114359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6119" y="3295055"/>
            <a:ext cx="17720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Истории прадедов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496119" y="3601566"/>
            <a:ext cx="2599134" cy="90725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Дети кратко рассказывают о своих прадедах, которые воевали или трудились в тылу, и показывают их фотографии</a:t>
            </a:r>
            <a:endParaRPr lang="en-US" sz="11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433" y="1974279"/>
            <a:ext cx="1143595" cy="114359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272433" y="3295055"/>
            <a:ext cx="17720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Живая память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3272433" y="3601566"/>
            <a:ext cx="2599134" cy="68044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Каждая история — это живая память о тех, кто защищал нашу Родину в годы Великой Отечественной войны</a:t>
            </a:r>
            <a:endParaRPr lang="en-US" sz="11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747" y="1974279"/>
            <a:ext cx="1143595" cy="114359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048747" y="3295055"/>
            <a:ext cx="1960811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Семейные реликвии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6048747" y="3601566"/>
            <a:ext cx="2599134" cy="68044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Ребята показывают фотографии своих героев — тех, кто сражался за победу и трудился в тылу</a:t>
            </a: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78185"/>
            <a:ext cx="5516389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Сценка «Письмо с фронта»</a:t>
            </a:r>
            <a:endParaRPr lang="en-US" sz="2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432545"/>
            <a:ext cx="5177582" cy="293392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24339" y="1275531"/>
            <a:ext cx="2880940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Солдат Иван пишет маме: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6236940" y="1656457"/>
            <a:ext cx="2415629" cy="181451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Здравствуй, дорогая мама! Пишет тебе твой сын Иван. Мы стоим на подступах к Берлину. Скоро, очень скоро закончится эта страшная война. Я мечтаю вернуться домой, обнять тебя и сестрёнку. Береги себя, мама. Я обязательно вернусь!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6024339" y="3630439"/>
            <a:ext cx="2628230" cy="90725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Письма с фронта — живые свидетельства надежды и любви, которые солдаты посылали домой из окопов.</a:t>
            </a:r>
            <a:endParaRPr lang="en-US"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522809"/>
            <a:ext cx="4001319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Минута молчания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2178397"/>
            <a:ext cx="4722763" cy="4536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Давайте почтим память тех, кто не вернулся с войны, минутой молчания.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496119" y="2791495"/>
            <a:ext cx="4722763" cy="829196"/>
          </a:xfrm>
          <a:prstGeom prst="roundRect">
            <a:avLst>
              <a:gd name="adj" fmla="val 15387"/>
            </a:avLst>
          </a:prstGeom>
          <a:solidFill>
            <a:srgbClr val="D0D2E2"/>
          </a:solidFill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77" y="3006551"/>
            <a:ext cx="177180" cy="14175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6816" y="2968675"/>
            <a:ext cx="4120307" cy="4536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Звучит метроном — 30 секунд тишины в память о павших солдатах.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1643" y="349672"/>
            <a:ext cx="4762798" cy="3668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Песня «Бессмертный полк»</a:t>
            </a:r>
            <a:endParaRPr lang="en-US" sz="2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643" y="971624"/>
            <a:ext cx="5165154" cy="292685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977905" y="2005831"/>
            <a:ext cx="2649066" cy="85836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«Бессмертный полк» — это акция памяти, в которой люди выходят с портретами своих родных, участвовавших в Великой Отечественной войне. Мы помним каждого, кто сражался за нашу победу!</a:t>
            </a:r>
            <a:endParaRPr lang="en-US" sz="900" dirty="0"/>
          </a:p>
        </p:txBody>
      </p:sp>
      <p:sp>
        <p:nvSpPr>
          <p:cNvPr id="5" name="Shape 2"/>
          <p:cNvSpPr/>
          <p:nvPr/>
        </p:nvSpPr>
        <p:spPr>
          <a:xfrm>
            <a:off x="521643" y="4117107"/>
            <a:ext cx="4001691" cy="676647"/>
          </a:xfrm>
          <a:prstGeom prst="roundRect">
            <a:avLst>
              <a:gd name="adj" fmla="val 10135"/>
            </a:avLst>
          </a:prstGeom>
          <a:solidFill>
            <a:srgbClr val="FFFFFF"/>
          </a:solidFill>
          <a:ln w="14288">
            <a:solidFill>
              <a:srgbClr val="C5C7D2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55" y="4117107"/>
            <a:ext cx="57150" cy="67664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96144" y="4248745"/>
            <a:ext cx="1467445" cy="1834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Помним</a:t>
            </a:r>
            <a:endParaRPr lang="en-US" sz="1150" dirty="0"/>
          </a:p>
        </p:txBody>
      </p:sp>
      <p:sp>
        <p:nvSpPr>
          <p:cNvPr id="8" name="Text 4"/>
          <p:cNvSpPr/>
          <p:nvPr/>
        </p:nvSpPr>
        <p:spPr>
          <a:xfrm>
            <a:off x="696144" y="4490442"/>
            <a:ext cx="3695551" cy="17167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Каждого солдата, отдавшего жизнь за Родину</a:t>
            </a:r>
            <a:endParaRPr lang="en-US" sz="900" dirty="0"/>
          </a:p>
        </p:txBody>
      </p:sp>
      <p:sp>
        <p:nvSpPr>
          <p:cNvPr id="9" name="Shape 5"/>
          <p:cNvSpPr/>
          <p:nvPr/>
        </p:nvSpPr>
        <p:spPr>
          <a:xfrm>
            <a:off x="4620518" y="4117107"/>
            <a:ext cx="4001765" cy="676647"/>
          </a:xfrm>
          <a:prstGeom prst="roundRect">
            <a:avLst>
              <a:gd name="adj" fmla="val 10135"/>
            </a:avLst>
          </a:prstGeom>
          <a:solidFill>
            <a:srgbClr val="FFFFFF"/>
          </a:solidFill>
          <a:ln w="14288">
            <a:solidFill>
              <a:srgbClr val="C5C7D2"/>
            </a:solidFill>
            <a:prstDash val="solid"/>
          </a:ln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230" y="4117107"/>
            <a:ext cx="57150" cy="67664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795019" y="4248745"/>
            <a:ext cx="1467445" cy="1834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Чтим</a:t>
            </a:r>
            <a:endParaRPr lang="en-US" sz="1150" dirty="0"/>
          </a:p>
        </p:txBody>
      </p:sp>
      <p:sp>
        <p:nvSpPr>
          <p:cNvPr id="12" name="Text 7"/>
          <p:cNvSpPr/>
          <p:nvPr/>
        </p:nvSpPr>
        <p:spPr>
          <a:xfrm>
            <a:off x="4795019" y="4490442"/>
            <a:ext cx="3695626" cy="17167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Подвиг тех, кто сражался и трудился в тылу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210866"/>
            <a:ext cx="4001319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Стихи о мире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137720" y="2025923"/>
            <a:ext cx="4510162" cy="90725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Нам нужен мир на голубой планете!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Его хотят и взрослые, и дети.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Им хочется, проснувшись на рассвете,</a:t>
            </a:r>
            <a:endParaRPr lang="en-US" sz="11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Не вспоминать, не думать о войне.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3925119" y="3252118"/>
            <a:ext cx="4722763" cy="68044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Inter Light" panose="02000503000000020004" pitchFamily="34" charset="0"/>
                <a:ea typeface="Inter Light" panose="02000503000000020004" pitchFamily="34" charset="-122"/>
                <a:cs typeface="Inter Light" panose="02000503000000020004" pitchFamily="34" charset="-120"/>
              </a:rPr>
              <a:t>Нам нужен мир, чтоб строить города, сажать деревья и работать в поле. Его хотят все люди доброй воли — нам нужен мир навеки! Навсегда!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3051</Words>
  <Application>WPS Presentation</Application>
  <PresentationFormat>On-screen Show (16:9)</PresentationFormat>
  <Paragraphs>102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Arial</vt:lpstr>
      <vt:lpstr>SimSun</vt:lpstr>
      <vt:lpstr>Wingdings</vt:lpstr>
      <vt:lpstr>Montserrat Medium</vt:lpstr>
      <vt:lpstr>Montserrat Medium</vt:lpstr>
      <vt:lpstr>Montserrat Medium</vt:lpstr>
      <vt:lpstr>Inter Light</vt:lpstr>
      <vt:lpstr>Inter Light</vt:lpstr>
      <vt:lpstr>Inter Light</vt:lpstr>
      <vt:lpstr>Calibri</vt:lpstr>
      <vt:lpstr>Microsoft YaHei</vt:lpstr>
      <vt:lpstr>Arial Unicode MS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WPS_1758560815</cp:lastModifiedBy>
  <cp:revision>2</cp:revision>
  <dcterms:created xsi:type="dcterms:W3CDTF">2026-05-25T08:02:00Z</dcterms:created>
  <dcterms:modified xsi:type="dcterms:W3CDTF">2026-05-25T08:07:09Z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B4561362680A4D3EB844A957A9F304A5_12</vt:lpwstr>
  </property>
  <property fmtid="{D5CDD505-2E9C-101B-9397-08002B2CF9AE}" pid="3" name="KSOProductBuildVer">
    <vt:lpwstr>1049-12.2.0.23196</vt:lpwstr>
  </property>
</Properties>
</file>